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86" r:id="rId2"/>
    <p:sldId id="430" r:id="rId3"/>
    <p:sldId id="391" r:id="rId4"/>
    <p:sldId id="393" r:id="rId5"/>
    <p:sldId id="392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3" r:id="rId14"/>
    <p:sldId id="405" r:id="rId15"/>
    <p:sldId id="404" r:id="rId16"/>
    <p:sldId id="406" r:id="rId17"/>
    <p:sldId id="407" r:id="rId18"/>
    <p:sldId id="408" r:id="rId19"/>
    <p:sldId id="409" r:id="rId20"/>
    <p:sldId id="410" r:id="rId21"/>
    <p:sldId id="411" r:id="rId22"/>
    <p:sldId id="415" r:id="rId23"/>
    <p:sldId id="412" r:id="rId24"/>
    <p:sldId id="413" r:id="rId25"/>
    <p:sldId id="414" r:id="rId26"/>
    <p:sldId id="416" r:id="rId27"/>
    <p:sldId id="401" r:id="rId28"/>
    <p:sldId id="439" r:id="rId29"/>
    <p:sldId id="444" r:id="rId30"/>
    <p:sldId id="452" r:id="rId31"/>
    <p:sldId id="453" r:id="rId32"/>
    <p:sldId id="475" r:id="rId33"/>
    <p:sldId id="476" r:id="rId34"/>
    <p:sldId id="468" r:id="rId35"/>
    <p:sldId id="431" r:id="rId36"/>
    <p:sldId id="446" r:id="rId37"/>
    <p:sldId id="447" r:id="rId38"/>
    <p:sldId id="477" r:id="rId39"/>
    <p:sldId id="448" r:id="rId40"/>
    <p:sldId id="478" r:id="rId41"/>
    <p:sldId id="457" r:id="rId42"/>
    <p:sldId id="479" r:id="rId43"/>
    <p:sldId id="472" r:id="rId44"/>
    <p:sldId id="480" r:id="rId45"/>
    <p:sldId id="481" r:id="rId46"/>
    <p:sldId id="449" r:id="rId47"/>
    <p:sldId id="402" r:id="rId48"/>
    <p:sldId id="417" r:id="rId49"/>
    <p:sldId id="418" r:id="rId50"/>
    <p:sldId id="419" r:id="rId51"/>
    <p:sldId id="422" r:id="rId52"/>
    <p:sldId id="423" r:id="rId53"/>
    <p:sldId id="421" r:id="rId54"/>
    <p:sldId id="420" r:id="rId55"/>
    <p:sldId id="424" r:id="rId56"/>
    <p:sldId id="425" r:id="rId57"/>
    <p:sldId id="426" r:id="rId58"/>
    <p:sldId id="427" r:id="rId59"/>
    <p:sldId id="428" r:id="rId60"/>
    <p:sldId id="429" r:id="rId61"/>
    <p:sldId id="482" r:id="rId62"/>
  </p:sldIdLst>
  <p:sldSz cx="12192000" cy="6858000"/>
  <p:notesSz cx="9926638" cy="6797675"/>
  <p:custDataLst>
    <p:tags r:id="rId6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6" autoAdjust="0"/>
    <p:restoredTop sz="95450" autoAdjust="0"/>
  </p:normalViewPr>
  <p:slideViewPr>
    <p:cSldViewPr snapToGrid="0" showGuides="1">
      <p:cViewPr varScale="1">
        <p:scale>
          <a:sx n="133" d="100"/>
          <a:sy n="133" d="100"/>
        </p:scale>
        <p:origin x="96" y="77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6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5D300-0AEB-49A2-9DE8-5102A48C45E6}" type="datetimeFigureOut">
              <a:rPr lang="de-DE" smtClean="0"/>
              <a:t>03.02.2020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95DED-9284-4905-AE27-631E1E284D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4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D7E6-11EC-45FA-8704-7F2BD6FAA7A9}" type="datetimeFigureOut">
              <a:rPr lang="de-DE" smtClean="0"/>
              <a:t>03.02.2020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F68A2-8B59-4407-B02A-7B4C7DD9315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5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87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47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  <a:p>
            <a:r>
              <a:rPr lang="de-DE" dirty="0"/>
              <a:t>Docker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09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Deployment ist kein Skipt sondern die Beschreibung des Zielzustandes</a:t>
            </a:r>
          </a:p>
          <a:p>
            <a:r>
              <a:rPr lang="de-DE" dirty="0"/>
              <a:t>Deklaration von API Objekten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6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6AB692C-081B-4AE2-B9C0-5FD3F3381E8D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08349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416" y="2231473"/>
            <a:ext cx="9144000" cy="540000"/>
          </a:xfrm>
        </p:spPr>
        <p:txBody>
          <a:bodyPr anchor="t" anchorCtr="0">
            <a:noAutofit/>
          </a:bodyPr>
          <a:lstStyle>
            <a:lvl1pPr algn="l">
              <a:lnSpc>
                <a:spcPct val="13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eXXcellent solutions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85897" y="2003455"/>
            <a:ext cx="55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337" y="256980"/>
            <a:ext cx="2587924" cy="54000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8508113" y="6031726"/>
            <a:ext cx="3060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780" dirty="0"/>
              <a:t>the essence for your business.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843388"/>
            <a:ext cx="9144000" cy="369887"/>
          </a:xfrm>
        </p:spPr>
        <p:txBody>
          <a:bodyPr/>
          <a:lstStyle>
            <a:lvl1pPr>
              <a:defRPr sz="26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</a:t>
            </a:r>
            <a:r>
              <a:rPr lang="de-DE" dirty="0" err="1"/>
              <a:t>präsentation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6" y="3481432"/>
            <a:ext cx="2876907" cy="981516"/>
          </a:xfrm>
        </p:spPr>
        <p:txBody>
          <a:bodyPr anchor="b"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9416" y="4514257"/>
            <a:ext cx="2876907" cy="252000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Ort, Datum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584199" y="253999"/>
            <a:ext cx="2514600" cy="723900"/>
          </a:xfrm>
        </p:spPr>
        <p:txBody>
          <a:bodyPr/>
          <a:lstStyle/>
          <a:p>
            <a:r>
              <a:rPr lang="de-DE" dirty="0"/>
              <a:t>Kundenlogo (optional)</a:t>
            </a:r>
          </a:p>
        </p:txBody>
      </p:sp>
    </p:spTree>
    <p:extLst>
      <p:ext uri="{BB962C8B-B14F-4D97-AF65-F5344CB8AC3E}">
        <p14:creationId xmlns:p14="http://schemas.microsoft.com/office/powerpoint/2010/main" val="10129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6EBE-33AC-4ECA-BEA0-8989A8EEB03A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accent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4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C89-EF04-44AD-9370-00F548C926EC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6194404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3412202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40812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3411302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9236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6193954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20"/>
          </p:nvPr>
        </p:nvSpPr>
        <p:spPr>
          <a:xfrm>
            <a:off x="8976607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976607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8976607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80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ergal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0B51-968C-4100-A89F-F4DA5E2AC033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00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346704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9"/>
          </p:nvPr>
        </p:nvSpPr>
        <p:spPr>
          <a:xfrm>
            <a:off x="8063408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630000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4346704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2"/>
          </p:nvPr>
        </p:nvSpPr>
        <p:spPr>
          <a:xfrm>
            <a:off x="8063408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64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EEE0-29CB-4450-9A03-9737EA483C2A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0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Hightlight weiß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886"/>
          <a:stretch/>
        </p:blipFill>
        <p:spPr>
          <a:xfrm>
            <a:off x="630000" y="1484310"/>
            <a:ext cx="10944000" cy="3179969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900113" y="1678156"/>
            <a:ext cx="4860000" cy="27000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IN OT Medium" panose="020B06040202010101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428547" y="1678156"/>
            <a:ext cx="4860000" cy="270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3D4AA2-57CF-4963-B3A7-BBB4792A6F0B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0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1649" r="7180" b="1412"/>
          <a:stretch/>
        </p:blipFill>
        <p:spPr>
          <a:xfrm>
            <a:off x="-95692" y="0"/>
            <a:ext cx="12333766" cy="6912528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97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154" r="10338" b="-154"/>
          <a:stretch/>
        </p:blipFill>
        <p:spPr>
          <a:xfrm>
            <a:off x="-103003" y="0"/>
            <a:ext cx="12398006" cy="6948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13550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6"/>
          <a:stretch/>
        </p:blipFill>
        <p:spPr>
          <a:xfrm>
            <a:off x="-20736" y="0"/>
            <a:ext cx="1223347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1418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r="2554"/>
          <a:stretch/>
        </p:blipFill>
        <p:spPr>
          <a:xfrm>
            <a:off x="-20736" y="-27000"/>
            <a:ext cx="1222691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7075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vend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5722"/>
          <a:stretch/>
        </p:blipFill>
        <p:spPr>
          <a:xfrm>
            <a:off x="-38986" y="0"/>
            <a:ext cx="12269972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27255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2825B1-9DA9-46E9-9C8E-1BED570C034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sp>
        <p:nvSpPr>
          <p:cNvPr id="13" name="Tabellenplatzhalter 12"/>
          <p:cNvSpPr>
            <a:spLocks noGrp="1"/>
          </p:cNvSpPr>
          <p:nvPr>
            <p:ph type="tbl" sz="quarter" idx="10" hasCustomPrompt="1"/>
          </p:nvPr>
        </p:nvSpPr>
        <p:spPr>
          <a:xfrm>
            <a:off x="623889" y="1989138"/>
            <a:ext cx="5688012" cy="2808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Agenda einfügen. Vorlage ist in der Masteransicht auf der letzten Folie zu finden.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0C8C45-F6BB-471A-87C0-9E15786ECE8E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4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 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D570-C707-4F02-B86C-2A01BE216673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57" y="1372457"/>
            <a:ext cx="324000" cy="33894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12" y="3478138"/>
            <a:ext cx="403200" cy="421795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031082" y="1246909"/>
            <a:ext cx="5643267" cy="260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/>
              <a:t>Chevrons in der richtigen Größe für 33pt. Erstes Chevron textzentriert</a:t>
            </a:r>
            <a:r>
              <a:rPr lang="de-DE" sz="3300" baseline="0" dirty="0"/>
              <a:t> platzieren, zweites Chevron auf Punkt zentriert.</a:t>
            </a:r>
            <a:endParaRPr lang="de-DE" sz="330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6629400" y="1267691"/>
            <a:ext cx="5237018" cy="3584864"/>
          </a:xfrm>
          <a:prstGeom prst="rect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Vorlage für die </a:t>
            </a:r>
            <a:r>
              <a:rPr lang="de-DE" dirty="0" err="1">
                <a:solidFill>
                  <a:schemeClr val="bg1"/>
                </a:solidFill>
              </a:rPr>
              <a:t>Agendatabelle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11" name="Tabellenplatzhalt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57023707"/>
              </p:ext>
            </p:extLst>
          </p:nvPr>
        </p:nvGraphicFramePr>
        <p:xfrm>
          <a:off x="6858246" y="1812491"/>
          <a:ext cx="4689517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4"/>
                          </a:solidFill>
                          <a:latin typeface="DIN OT Medium" panose="020B0604020201010104" pitchFamily="34" charset="0"/>
                        </a:rPr>
                        <a:t>Leistungsspektrum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Credo - Vision - Werte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Wir sind eXXcellent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Kunden &amp; Lösungen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5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5AD-3EE5-49E4-B2D8-A6A0AA11AA1B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2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4113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B67E-37F0-4B40-B640-285CBDE170FB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7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8F2F7-6686-4590-98D9-342D59BDB150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35748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Inhaltsplatzhalter 3"/>
          <p:cNvSpPr>
            <a:spLocks noGrp="1"/>
          </p:cNvSpPr>
          <p:nvPr>
            <p:ph sz="half" idx="2"/>
          </p:nvPr>
        </p:nvSpPr>
        <p:spPr>
          <a:xfrm>
            <a:off x="4417199" y="1486800"/>
            <a:ext cx="71532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07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A035-EFEE-49C5-88B5-460F2F502345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204607" y="1486800"/>
            <a:ext cx="5364000" cy="40284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42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2773-3575-477C-95A3-AA3315E3C77F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679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A0D1-2F5C-45EF-B6BB-37EE92695C38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346104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46104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8056951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8061713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690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2313-FB84-4AAA-ADD5-AAD6AA90394B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148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1171208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think-cell Folie" r:id="rId24" imgW="270" imgH="270" progId="TCLayout.ActiveDocument.1">
                  <p:embed/>
                </p:oleObj>
              </mc:Choice>
              <mc:Fallback>
                <p:oleObj name="think-cell Foli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1" y="1486800"/>
            <a:ext cx="10938608" cy="40297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25410" y="6494400"/>
            <a:ext cx="274319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6D56E-981B-4D7F-ADEB-5AE0EB1A98BA}" type="datetime1">
              <a:rPr lang="de-DE" smtClean="0"/>
              <a:t>03.02.2020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80417" y="6494400"/>
            <a:ext cx="554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26774" y="6492679"/>
            <a:ext cx="479425" cy="1440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150000"/>
              </a:lnSpc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623888" y="1170000"/>
            <a:ext cx="109442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6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727" r:id="rId5"/>
    <p:sldLayoutId id="2147483724" r:id="rId6"/>
    <p:sldLayoutId id="2147483728" r:id="rId7"/>
    <p:sldLayoutId id="2147483685" r:id="rId8"/>
    <p:sldLayoutId id="2147483691" r:id="rId9"/>
    <p:sldLayoutId id="2147483684" r:id="rId10"/>
    <p:sldLayoutId id="2147483721" r:id="rId11"/>
    <p:sldLayoutId id="2147483658" r:id="rId12"/>
    <p:sldLayoutId id="2147483654" r:id="rId13"/>
    <p:sldLayoutId id="2147483715" r:id="rId14"/>
    <p:sldLayoutId id="2147483716" r:id="rId15"/>
    <p:sldLayoutId id="2147483717" r:id="rId16"/>
    <p:sldLayoutId id="2147483718" r:id="rId17"/>
    <p:sldLayoutId id="2147483725" r:id="rId18"/>
    <p:sldLayoutId id="2147483719" r:id="rId19"/>
    <p:sldLayoutId id="214748372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None/>
        <a:defRPr sz="2000" b="0" kern="1200">
          <a:solidFill>
            <a:schemeClr val="tx2"/>
          </a:solidFill>
          <a:latin typeface="DIN OT Light" panose="020B05040202010101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None/>
        <a:defRPr sz="1800" kern="1200">
          <a:solidFill>
            <a:schemeClr val="tx2"/>
          </a:solidFill>
          <a:latin typeface="DIN OT Medium" panose="020B06040202010101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04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8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663">
          <p15:clr>
            <a:srgbClr val="F26B43"/>
          </p15:clr>
        </p15:guide>
        <p15:guide id="8" orient="horz" pos="3475">
          <p15:clr>
            <a:srgbClr val="F26B43"/>
          </p15:clr>
        </p15:guide>
        <p15:guide id="10" pos="302">
          <p15:clr>
            <a:srgbClr val="F26B43"/>
          </p15:clr>
        </p15:guide>
        <p15:guide id="11" orient="horz" pos="935">
          <p15:clr>
            <a:srgbClr val="F26B43"/>
          </p15:clr>
        </p15:guide>
        <p15:guide id="12" orient="horz" pos="4088">
          <p15:clr>
            <a:srgbClr val="F26B43"/>
          </p15:clr>
        </p15:guide>
        <p15:guide id="13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gi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39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8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4ht22ReBjno?feature=oembed" TargetMode="External"/><Relationship Id="rId4" Type="http://schemas.openxmlformats.org/officeDocument/2006/relationships/hyperlink" Target="https://www.youtube.com/watch?v=4ht22ReBjno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xcellent/microservice-country-service" TargetMode="External"/><Relationship Id="rId2" Type="http://schemas.openxmlformats.org/officeDocument/2006/relationships/hyperlink" Target="https://github.com/exxcellent/microservice-country-ap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xxcellent/microservice-currency-service" TargetMode="External"/><Relationship Id="rId4" Type="http://schemas.openxmlformats.org/officeDocument/2006/relationships/hyperlink" Target="https://github.com/exxcellent/microservice-language-servic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xcellent/microservices-kubernetes-docs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Mario Akermann, Felix Rieß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Uni Stuttgart, 03.02.2020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D1832-E6C2-4842-949B-593CCE44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A8538F-DAB8-4704-B92D-CFE1DC21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3100F7-AEA8-4913-9490-D43E18C88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Kunden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209F0D-6EA4-49FA-9D04-70F237A9C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A301E0-A710-4406-890C-F94BB3AF2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98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2884C7-88EC-4E7B-A457-1A7CA46EA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6" y="1243304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062F94E-FA5C-4670-AA3B-30E22F3911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4" y="124220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12C279-84C7-401F-8CCE-6CE78D45CB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06" y="433991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4525B9-B6E1-4D80-89C7-DD9C5F2350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90" y="435377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FDFF15-543A-43CC-9501-F2110804EE6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12" y="124668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8E2BE2C-A20E-48F6-8558-9615EF324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30" y="1252622"/>
            <a:ext cx="1440000" cy="1440000"/>
          </a:xfrm>
          <a:prstGeom prst="rect">
            <a:avLst/>
          </a:prstGeom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794483F-6785-42C8-A363-8BE99CCCF109}"/>
              </a:ext>
            </a:extLst>
          </p:cNvPr>
          <p:cNvGrpSpPr>
            <a:grpSpLocks noChangeAspect="1"/>
          </p:cNvGrpSpPr>
          <p:nvPr/>
        </p:nvGrpSpPr>
        <p:grpSpPr>
          <a:xfrm>
            <a:off x="2508588" y="4353778"/>
            <a:ext cx="1440000" cy="1440000"/>
            <a:chOff x="3841276" y="513639"/>
            <a:chExt cx="1800000" cy="1800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F49B917-4EE0-46C2-BD37-FA7D1950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76" y="738639"/>
              <a:ext cx="1800000" cy="135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26936DE-748C-40B3-8BAB-D7A56540BA6D}"/>
                </a:ext>
              </a:extLst>
            </p:cNvPr>
            <p:cNvSpPr/>
            <p:nvPr/>
          </p:nvSpPr>
          <p:spPr>
            <a:xfrm>
              <a:off x="3841276" y="51363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9CD48F4-A664-4F4D-806E-6FF30361AD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12" y="2793300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FF902-4331-4C56-BDE4-DD63C6F7AF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08" y="279854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91E9CC1-7094-45C0-B921-812BD4D645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84" y="27979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1" name="Inhaltsplatzhalter 6">
            <a:extLst>
              <a:ext uri="{FF2B5EF4-FFF2-40B4-BE49-F238E27FC236}">
                <a16:creationId xmlns:a16="http://schemas.microsoft.com/office/drawing/2014/main" id="{B76B7028-B52E-49DC-90F2-C9C9E726D0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2097"/>
          <a:stretch/>
        </p:blipFill>
        <p:spPr>
          <a:xfrm>
            <a:off x="4560396" y="2918375"/>
            <a:ext cx="1224000" cy="1200332"/>
          </a:xfrm>
          <a:prstGeom prst="rect">
            <a:avLst/>
          </a:prstGeom>
          <a:ln>
            <a:noFill/>
          </a:ln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3731FA-6E0B-4452-B02C-DF2447A7ECF6}"/>
              </a:ext>
            </a:extLst>
          </p:cNvPr>
          <p:cNvGrpSpPr/>
          <p:nvPr/>
        </p:nvGrpSpPr>
        <p:grpSpPr>
          <a:xfrm>
            <a:off x="8231594" y="2793300"/>
            <a:ext cx="1440000" cy="1440000"/>
            <a:chOff x="10185990" y="2732568"/>
            <a:chExt cx="1440000" cy="1440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28B7757-5470-4619-88EB-A4723D1C607A}"/>
                </a:ext>
              </a:extLst>
            </p:cNvPr>
            <p:cNvSpPr/>
            <p:nvPr/>
          </p:nvSpPr>
          <p:spPr>
            <a:xfrm>
              <a:off x="10185990" y="2732568"/>
              <a:ext cx="1440000" cy="14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AE0CE9A-9197-4D28-928D-5B014F02C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41"/>
            <a:stretch/>
          </p:blipFill>
          <p:spPr>
            <a:xfrm>
              <a:off x="10221990" y="3276702"/>
              <a:ext cx="1368000" cy="35173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" name="Grafik 5" descr="image001">
            <a:extLst>
              <a:ext uri="{FF2B5EF4-FFF2-40B4-BE49-F238E27FC236}">
                <a16:creationId xmlns:a16="http://schemas.microsoft.com/office/drawing/2014/main" id="{240ACDAF-3B42-4EC6-B539-F5F07D77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2" y="3355229"/>
            <a:ext cx="1196715" cy="32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A4F1A1A-C2A2-4F9B-9503-2681A72B588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" y="4743735"/>
            <a:ext cx="1320169" cy="660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39A171A-0C37-42EB-914A-F400ED04191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4" y="4339919"/>
            <a:ext cx="1644650" cy="1644650"/>
          </a:xfrm>
          <a:prstGeom prst="rect">
            <a:avLst/>
          </a:prstGeom>
        </p:spPr>
      </p:pic>
      <p:pic>
        <p:nvPicPr>
          <p:cNvPr id="33794" name="Picture 2" descr="Stadtwerke München">
            <a:extLst>
              <a:ext uri="{FF2B5EF4-FFF2-40B4-BE49-F238E27FC236}">
                <a16:creationId xmlns:a16="http://schemas.microsoft.com/office/drawing/2014/main" id="{49471AA7-2204-48C8-85F9-4299B590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59" y="4828869"/>
            <a:ext cx="13144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CC18A-AB88-4C8D-8F7F-E2E5A759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DBD5A6-C912-4014-91AD-91DDF787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AE063D-63FB-463B-9672-0E3D21E97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Auszeichnungen</a:t>
            </a:r>
          </a:p>
        </p:txBody>
      </p:sp>
      <p:pic>
        <p:nvPicPr>
          <p:cNvPr id="18" name="Bild 11">
            <a:extLst>
              <a:ext uri="{FF2B5EF4-FFF2-40B4-BE49-F238E27FC236}">
                <a16:creationId xmlns:a16="http://schemas.microsoft.com/office/drawing/2014/main" id="{FC9C72FA-58EF-4FA5-A3F4-7AFCB1058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291015" y="4178911"/>
            <a:ext cx="1309720" cy="1006302"/>
          </a:xfrm>
          <a:prstGeom prst="rect">
            <a:avLst/>
          </a:prstGeom>
        </p:spPr>
      </p:pic>
      <p:pic>
        <p:nvPicPr>
          <p:cNvPr id="19" name="Bild 8">
            <a:extLst>
              <a:ext uri="{FF2B5EF4-FFF2-40B4-BE49-F238E27FC236}">
                <a16:creationId xmlns:a16="http://schemas.microsoft.com/office/drawing/2014/main" id="{8B8DFFDE-368C-4747-A4A8-4EE0D5797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838" b="13327"/>
          <a:stretch/>
        </p:blipFill>
        <p:spPr>
          <a:xfrm rot="5400000">
            <a:off x="3305076" y="4044400"/>
            <a:ext cx="1625436" cy="1364737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D64A51D-F661-4879-9089-35BD09885300}"/>
              </a:ext>
            </a:extLst>
          </p:cNvPr>
          <p:cNvGrpSpPr/>
          <p:nvPr/>
        </p:nvGrpSpPr>
        <p:grpSpPr>
          <a:xfrm>
            <a:off x="636693" y="1558193"/>
            <a:ext cx="10893552" cy="4124977"/>
            <a:chOff x="609600" y="1558193"/>
            <a:chExt cx="2828080" cy="412497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CE696E7-E0B0-4A6A-86FA-CF93BDCA7F19}"/>
                </a:ext>
              </a:extLst>
            </p:cNvPr>
            <p:cNvGrpSpPr/>
            <p:nvPr/>
          </p:nvGrpSpPr>
          <p:grpSpPr>
            <a:xfrm>
              <a:off x="2027895" y="3697062"/>
              <a:ext cx="1409785" cy="1986108"/>
              <a:chOff x="7030258" y="1038318"/>
              <a:chExt cx="1409785" cy="1986108"/>
            </a:xfrm>
            <a:grpFill/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2F73892-8F03-46B9-8596-EE11B5ABA687}"/>
                  </a:ext>
                </a:extLst>
              </p:cNvPr>
              <p:cNvSpPr/>
              <p:nvPr/>
            </p:nvSpPr>
            <p:spPr>
              <a:xfrm>
                <a:off x="7030258" y="1038318"/>
                <a:ext cx="1409785" cy="1986108"/>
              </a:xfrm>
              <a:prstGeom prst="rect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D926E28-9D32-401B-8E18-F04F9AA4C9D4}"/>
                  </a:ext>
                </a:extLst>
              </p:cNvPr>
              <p:cNvSpPr txBox="1"/>
              <p:nvPr/>
            </p:nvSpPr>
            <p:spPr>
              <a:xfrm>
                <a:off x="7030258" y="1852581"/>
                <a:ext cx="9612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de-DE" sz="2200" dirty="0">
                  <a:solidFill>
                    <a:schemeClr val="accent1"/>
                  </a:solidFill>
                  <a:latin typeface="DIN OT Medium" panose="020B0604020201010104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AF03EB2-3665-474A-B43F-F81C8F86EA78}"/>
                </a:ext>
              </a:extLst>
            </p:cNvPr>
            <p:cNvGrpSpPr/>
            <p:nvPr/>
          </p:nvGrpSpPr>
          <p:grpSpPr>
            <a:xfrm>
              <a:off x="609600" y="3697061"/>
              <a:ext cx="1365805" cy="1986108"/>
              <a:chOff x="7166482" y="2458043"/>
              <a:chExt cx="1365805" cy="1986108"/>
            </a:xfrm>
            <a:grpFill/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88338792-ACC6-4CA5-AA5C-DF047FEC2FD5}"/>
                  </a:ext>
                </a:extLst>
              </p:cNvPr>
              <p:cNvSpPr/>
              <p:nvPr/>
            </p:nvSpPr>
            <p:spPr>
              <a:xfrm>
                <a:off x="7166482" y="2458043"/>
                <a:ext cx="1365805" cy="1986108"/>
              </a:xfrm>
              <a:prstGeom prst="rect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BC8FEA8-8F0E-4453-8F25-517D06C22CCE}"/>
                  </a:ext>
                </a:extLst>
              </p:cNvPr>
              <p:cNvSpPr txBox="1"/>
              <p:nvPr/>
            </p:nvSpPr>
            <p:spPr>
              <a:xfrm>
                <a:off x="7192230" y="2788184"/>
                <a:ext cx="7597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Platz 1 &amp; 2 der </a:t>
                </a:r>
                <a:b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</a:b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besten Arbeitgeber</a:t>
                </a:r>
              </a:p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IT-Mittelstand D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68FB78A-09AF-4017-90C1-2DBF48F50181}"/>
                  </a:ext>
                </a:extLst>
              </p:cNvPr>
              <p:cNvSpPr txBox="1"/>
              <p:nvPr/>
            </p:nvSpPr>
            <p:spPr>
              <a:xfrm>
                <a:off x="7175208" y="3897617"/>
                <a:ext cx="757213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Focus Business &amp; </a:t>
                </a:r>
                <a:r>
                  <a:rPr lang="de-DE" sz="1000" dirty="0" err="1">
                    <a:solidFill>
                      <a:schemeClr val="bg1"/>
                    </a:solidFill>
                    <a:latin typeface="+mj-lt"/>
                  </a:rPr>
                  <a:t>kununu</a:t>
                </a:r>
                <a:endParaRPr lang="de-DE" sz="1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FABBAB-E700-4942-94B1-61CA09F44B14}"/>
                </a:ext>
              </a:extLst>
            </p:cNvPr>
            <p:cNvGrpSpPr/>
            <p:nvPr/>
          </p:nvGrpSpPr>
          <p:grpSpPr>
            <a:xfrm>
              <a:off x="609600" y="1558193"/>
              <a:ext cx="1365805" cy="1914976"/>
              <a:chOff x="11537876" y="-1100551"/>
              <a:chExt cx="1365805" cy="1914976"/>
            </a:xfrm>
            <a:grpFill/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4E5594D-DC6F-4E4E-9EF1-6B16E0F38466}"/>
                  </a:ext>
                </a:extLst>
              </p:cNvPr>
              <p:cNvSpPr/>
              <p:nvPr/>
            </p:nvSpPr>
            <p:spPr>
              <a:xfrm>
                <a:off x="11537876" y="-1100551"/>
                <a:ext cx="1365805" cy="1914976"/>
              </a:xfrm>
              <a:prstGeom prst="rect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C8DC1AE-D8F4-4810-B647-62F9A5C78BC6}"/>
                  </a:ext>
                </a:extLst>
              </p:cNvPr>
              <p:cNvSpPr txBox="1"/>
              <p:nvPr/>
            </p:nvSpPr>
            <p:spPr>
              <a:xfrm>
                <a:off x="11594045" y="-692221"/>
                <a:ext cx="6077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Great Place </a:t>
                </a:r>
              </a:p>
              <a:p>
                <a:pPr algn="ctr"/>
                <a:r>
                  <a:rPr lang="de-DE" sz="2200" dirty="0" err="1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to</a:t>
                </a: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Work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590C0BC-9307-4F56-88C2-34C215D935DD}"/>
                  </a:ext>
                </a:extLst>
              </p:cNvPr>
              <p:cNvSpPr txBox="1"/>
              <p:nvPr/>
            </p:nvSpPr>
            <p:spPr>
              <a:xfrm>
                <a:off x="11593972" y="61400"/>
                <a:ext cx="571641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Zum wiederholten Mal</a:t>
                </a:r>
              </a:p>
            </p:txBody>
          </p:sp>
        </p:grp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6BC8B549-0D98-4BE0-B8F3-E0CEC0F9F7E2}"/>
              </a:ext>
            </a:extLst>
          </p:cNvPr>
          <p:cNvSpPr/>
          <p:nvPr/>
        </p:nvSpPr>
        <p:spPr>
          <a:xfrm>
            <a:off x="6099859" y="1554492"/>
            <a:ext cx="5430387" cy="1918677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0AE7088-3827-42B8-813C-31D453A905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3836710"/>
            <a:ext cx="1264013" cy="1605466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F06D4C1C-C3B9-4826-A479-0A4B0A78ACD5}"/>
              </a:ext>
            </a:extLst>
          </p:cNvPr>
          <p:cNvSpPr txBox="1"/>
          <p:nvPr/>
        </p:nvSpPr>
        <p:spPr>
          <a:xfrm>
            <a:off x="6391528" y="1989673"/>
            <a:ext cx="292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1 im Ranking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„Beste Chefs“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726A413-F2F9-44ED-833E-4BCCACF2A808}"/>
              </a:ext>
            </a:extLst>
          </p:cNvPr>
          <p:cNvSpPr txBox="1"/>
          <p:nvPr/>
        </p:nvSpPr>
        <p:spPr>
          <a:xfrm>
            <a:off x="6729359" y="2735964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6" name="Bild 13">
            <a:extLst>
              <a:ext uri="{FF2B5EF4-FFF2-40B4-BE49-F238E27FC236}">
                <a16:creationId xmlns:a16="http://schemas.microsoft.com/office/drawing/2014/main" id="{FD335EE1-D2BB-42BF-A9C4-AFF81C7270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149"/>
          <a:stretch/>
        </p:blipFill>
        <p:spPr>
          <a:xfrm>
            <a:off x="9882789" y="1820517"/>
            <a:ext cx="1460105" cy="146589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28935CD-F8A5-45B9-90D6-4087C1F23AD1}"/>
              </a:ext>
            </a:extLst>
          </p:cNvPr>
          <p:cNvSpPr txBox="1"/>
          <p:nvPr/>
        </p:nvSpPr>
        <p:spPr>
          <a:xfrm>
            <a:off x="6603381" y="5136635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Freundin &amp; </a:t>
            </a:r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r>
              <a:rPr lang="de-DE" sz="1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70A52B-377A-43E6-8367-4FF789ACEBB6}"/>
              </a:ext>
            </a:extLst>
          </p:cNvPr>
          <p:cNvSpPr txBox="1"/>
          <p:nvPr/>
        </p:nvSpPr>
        <p:spPr>
          <a:xfrm>
            <a:off x="6074302" y="4019647"/>
            <a:ext cx="3304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2 &amp; 3 der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Familienfreundlichsten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Unternehmen D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5890656-4A14-4396-A2BE-ADEDD2CC62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10295"/>
          <a:stretch/>
        </p:blipFill>
        <p:spPr>
          <a:xfrm>
            <a:off x="9308820" y="3890499"/>
            <a:ext cx="2028221" cy="160546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B663946-21E2-46A7-94D6-63F05ECEC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130" y="3934020"/>
            <a:ext cx="1259190" cy="160546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02E71E16-9B94-489E-BF0C-C47B71A9E0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65" y="1701994"/>
            <a:ext cx="822970" cy="159338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7A6B1A-C717-4930-A500-7D3ED4B873B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94" y="1701994"/>
            <a:ext cx="822970" cy="15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12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14541"/>
              </p:ext>
            </p:extLst>
          </p:nvPr>
        </p:nvGraphicFramePr>
        <p:xfrm>
          <a:off x="623889" y="1989138"/>
          <a:ext cx="4689517" cy="2439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7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0DF58E-6ACF-4F29-8710-9CD3E1FB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DEB4E06-B877-412C-A93D-690A3DB1F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Netflix als Pionier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1DA83616-7CA5-4739-9C0F-A7702AB6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774" y="6492679"/>
            <a:ext cx="479425" cy="144015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13</a:t>
            </a:fld>
            <a:endParaRPr lang="de-DE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A53DE07C-E0E4-48DF-A0F5-CD9A4997A558}"/>
              </a:ext>
            </a:extLst>
          </p:cNvPr>
          <p:cNvCxnSpPr>
            <a:cxnSpLocks/>
          </p:cNvCxnSpPr>
          <p:nvPr/>
        </p:nvCxnSpPr>
        <p:spPr>
          <a:xfrm>
            <a:off x="558800" y="3840480"/>
            <a:ext cx="11074400" cy="1"/>
          </a:xfrm>
          <a:prstGeom prst="line">
            <a:avLst/>
          </a:prstGeom>
          <a:noFill/>
          <a:ln w="28575" cap="flat" cmpd="sng" algn="ctr">
            <a:solidFill>
              <a:srgbClr val="D3D3D3">
                <a:lumMod val="75000"/>
              </a:srgbClr>
            </a:solidFill>
            <a:prstDash val="sysDot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10CFCC-9B38-447C-86F1-6B2CAA3A76AA}"/>
              </a:ext>
            </a:extLst>
          </p:cNvPr>
          <p:cNvGrpSpPr/>
          <p:nvPr/>
        </p:nvGrpSpPr>
        <p:grpSpPr>
          <a:xfrm>
            <a:off x="1350296" y="3306453"/>
            <a:ext cx="1066771" cy="1068054"/>
            <a:chOff x="1350296" y="2894973"/>
            <a:chExt cx="1066771" cy="106805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E8250E8-1C08-4906-A066-8316DD2DB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895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C211AC-F159-4FC7-B4F0-CDCF6C5F7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296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48763-5DDC-4AD4-922B-5BDE102506C9}"/>
              </a:ext>
            </a:extLst>
          </p:cNvPr>
          <p:cNvGrpSpPr/>
          <p:nvPr/>
        </p:nvGrpSpPr>
        <p:grpSpPr>
          <a:xfrm>
            <a:off x="9481574" y="3306453"/>
            <a:ext cx="1066771" cy="1068054"/>
            <a:chOff x="9481574" y="2894973"/>
            <a:chExt cx="1066771" cy="106805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F9DF4F-FD8C-4C82-AD82-43F9B72D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173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E74EF0-0F27-41CF-B44C-496FCC31F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574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0B7CD14-B191-4672-844D-95CC3A5219C2}"/>
              </a:ext>
            </a:extLst>
          </p:cNvPr>
          <p:cNvGrpSpPr/>
          <p:nvPr/>
        </p:nvGrpSpPr>
        <p:grpSpPr>
          <a:xfrm>
            <a:off x="6771148" y="3306453"/>
            <a:ext cx="1066771" cy="1068054"/>
            <a:chOff x="6771148" y="2894973"/>
            <a:chExt cx="1066771" cy="1068054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558F666-0CF0-4C3A-AF75-01F76E6B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47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F8E18FD-A5E0-4FC8-86F8-42761008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8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FEAF19E-B267-4B8E-8D37-34273679DB8E}"/>
              </a:ext>
            </a:extLst>
          </p:cNvPr>
          <p:cNvGrpSpPr/>
          <p:nvPr/>
        </p:nvGrpSpPr>
        <p:grpSpPr>
          <a:xfrm>
            <a:off x="4060722" y="3306453"/>
            <a:ext cx="1066771" cy="1068054"/>
            <a:chOff x="4060722" y="2894973"/>
            <a:chExt cx="1066771" cy="106805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2785608-F4A0-4FF2-B41C-EFCC7E3FF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321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5D85F85-DFFE-43A9-B9E2-320AF593D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722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3" name="Oval 54">
            <a:extLst>
              <a:ext uri="{FF2B5EF4-FFF2-40B4-BE49-F238E27FC236}">
                <a16:creationId xmlns:a16="http://schemas.microsoft.com/office/drawing/2014/main" id="{5D669AB6-2ACA-40DE-9773-FE42DA20F84B}"/>
              </a:ext>
            </a:extLst>
          </p:cNvPr>
          <p:cNvSpPr/>
          <p:nvPr/>
        </p:nvSpPr>
        <p:spPr>
          <a:xfrm>
            <a:off x="1633497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3A5C8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55">
            <a:extLst>
              <a:ext uri="{FF2B5EF4-FFF2-40B4-BE49-F238E27FC236}">
                <a16:creationId xmlns:a16="http://schemas.microsoft.com/office/drawing/2014/main" id="{D9D2EF7D-2574-4049-B34E-4BDF08C8BE11}"/>
              </a:ext>
            </a:extLst>
          </p:cNvPr>
          <p:cNvSpPr/>
          <p:nvPr/>
        </p:nvSpPr>
        <p:spPr>
          <a:xfrm>
            <a:off x="4343638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4CC1E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id="{3126F667-326B-4F78-97A3-6E4E1A623778}"/>
              </a:ext>
            </a:extLst>
          </p:cNvPr>
          <p:cNvSpPr/>
          <p:nvPr/>
        </p:nvSpPr>
        <p:spPr>
          <a:xfrm>
            <a:off x="7053779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F7931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57">
            <a:extLst>
              <a:ext uri="{FF2B5EF4-FFF2-40B4-BE49-F238E27FC236}">
                <a16:creationId xmlns:a16="http://schemas.microsoft.com/office/drawing/2014/main" id="{58A11AC3-879D-4041-A77A-2D99946A7EC1}"/>
              </a:ext>
            </a:extLst>
          </p:cNvPr>
          <p:cNvSpPr/>
          <p:nvPr/>
        </p:nvSpPr>
        <p:spPr>
          <a:xfrm>
            <a:off x="9763921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A2B9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60">
            <a:extLst>
              <a:ext uri="{FF2B5EF4-FFF2-40B4-BE49-F238E27FC236}">
                <a16:creationId xmlns:a16="http://schemas.microsoft.com/office/drawing/2014/main" id="{C5EBA328-6BEC-4781-8354-B7809223BA97}"/>
              </a:ext>
            </a:extLst>
          </p:cNvPr>
          <p:cNvSpPr/>
          <p:nvPr/>
        </p:nvSpPr>
        <p:spPr>
          <a:xfrm>
            <a:off x="1744195" y="3700780"/>
            <a:ext cx="279400" cy="279400"/>
          </a:xfrm>
          <a:prstGeom prst="ellipse">
            <a:avLst/>
          </a:prstGeom>
          <a:solidFill>
            <a:srgbClr val="3A5C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61">
            <a:extLst>
              <a:ext uri="{FF2B5EF4-FFF2-40B4-BE49-F238E27FC236}">
                <a16:creationId xmlns:a16="http://schemas.microsoft.com/office/drawing/2014/main" id="{51D2606D-01A1-48E1-B9E5-3A41E4D14D89}"/>
              </a:ext>
            </a:extLst>
          </p:cNvPr>
          <p:cNvSpPr/>
          <p:nvPr/>
        </p:nvSpPr>
        <p:spPr>
          <a:xfrm>
            <a:off x="4454479" y="3700780"/>
            <a:ext cx="279400" cy="279400"/>
          </a:xfrm>
          <a:prstGeom prst="ellipse">
            <a:avLst/>
          </a:pr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62">
            <a:extLst>
              <a:ext uri="{FF2B5EF4-FFF2-40B4-BE49-F238E27FC236}">
                <a16:creationId xmlns:a16="http://schemas.microsoft.com/office/drawing/2014/main" id="{319226E5-B0AB-4756-B751-2C7995671BCA}"/>
              </a:ext>
            </a:extLst>
          </p:cNvPr>
          <p:cNvSpPr/>
          <p:nvPr/>
        </p:nvSpPr>
        <p:spPr>
          <a:xfrm>
            <a:off x="7164763" y="3700780"/>
            <a:ext cx="279400" cy="279400"/>
          </a:xfrm>
          <a:prstGeom prst="ellipse">
            <a:avLst/>
          </a:prstGeom>
          <a:solidFill>
            <a:srgbClr val="F793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63">
            <a:extLst>
              <a:ext uri="{FF2B5EF4-FFF2-40B4-BE49-F238E27FC236}">
                <a16:creationId xmlns:a16="http://schemas.microsoft.com/office/drawing/2014/main" id="{BDAFE000-6816-4B4F-BEE4-7F1BC014472C}"/>
              </a:ext>
            </a:extLst>
          </p:cNvPr>
          <p:cNvSpPr/>
          <p:nvPr/>
        </p:nvSpPr>
        <p:spPr>
          <a:xfrm>
            <a:off x="9875046" y="3700780"/>
            <a:ext cx="279400" cy="279400"/>
          </a:xfrm>
          <a:prstGeom prst="ellipse">
            <a:avLst/>
          </a:pr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B96582B0-4204-405D-B17C-48722205F8AC}"/>
              </a:ext>
            </a:extLst>
          </p:cNvPr>
          <p:cNvCxnSpPr>
            <a:stCxn id="27" idx="4"/>
          </p:cNvCxnSpPr>
          <p:nvPr/>
        </p:nvCxnSpPr>
        <p:spPr>
          <a:xfrm>
            <a:off x="1883895" y="3980180"/>
            <a:ext cx="0" cy="1181100"/>
          </a:xfrm>
          <a:prstGeom prst="line">
            <a:avLst/>
          </a:prstGeom>
          <a:noFill/>
          <a:ln w="28575" cap="rnd" cmpd="sng" algn="ctr">
            <a:solidFill>
              <a:srgbClr val="3A5C84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2" name="Straight Connector 37">
            <a:extLst>
              <a:ext uri="{FF2B5EF4-FFF2-40B4-BE49-F238E27FC236}">
                <a16:creationId xmlns:a16="http://schemas.microsoft.com/office/drawing/2014/main" id="{BAC68740-8965-4857-A76E-5383FFEE5C2A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7304463" y="3980180"/>
            <a:ext cx="284" cy="1181100"/>
          </a:xfrm>
          <a:prstGeom prst="line">
            <a:avLst/>
          </a:prstGeom>
          <a:noFill/>
          <a:ln w="28575" cap="rnd" cmpd="sng" algn="ctr">
            <a:solidFill>
              <a:srgbClr val="F7931F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3" name="Straight Connector 38">
            <a:extLst>
              <a:ext uri="{FF2B5EF4-FFF2-40B4-BE49-F238E27FC236}">
                <a16:creationId xmlns:a16="http://schemas.microsoft.com/office/drawing/2014/main" id="{73762186-974E-4970-9FB6-63E909C4ED8F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594179" y="2519680"/>
            <a:ext cx="142" cy="1181100"/>
          </a:xfrm>
          <a:prstGeom prst="line">
            <a:avLst/>
          </a:prstGeom>
          <a:noFill/>
          <a:ln w="28575" cap="rnd" cmpd="sng" algn="ctr">
            <a:solidFill>
              <a:srgbClr val="4CC1EF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cxnSp>
        <p:nvCxnSpPr>
          <p:cNvPr id="34" name="Straight Connector 39">
            <a:extLst>
              <a:ext uri="{FF2B5EF4-FFF2-40B4-BE49-F238E27FC236}">
                <a16:creationId xmlns:a16="http://schemas.microsoft.com/office/drawing/2014/main" id="{BFD246ED-191F-45E2-9C93-BD1C0A2E239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0014746" y="2519680"/>
            <a:ext cx="428" cy="1181100"/>
          </a:xfrm>
          <a:prstGeom prst="line">
            <a:avLst/>
          </a:prstGeom>
          <a:noFill/>
          <a:ln w="28575" cap="rnd" cmpd="sng" algn="ctr">
            <a:solidFill>
              <a:srgbClr val="A2B969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grpSp>
        <p:nvGrpSpPr>
          <p:cNvPr id="35" name="Group 44">
            <a:extLst>
              <a:ext uri="{FF2B5EF4-FFF2-40B4-BE49-F238E27FC236}">
                <a16:creationId xmlns:a16="http://schemas.microsoft.com/office/drawing/2014/main" id="{AADF16DB-3953-41BD-9C5F-1BAEEAC57597}"/>
              </a:ext>
            </a:extLst>
          </p:cNvPr>
          <p:cNvGrpSpPr/>
          <p:nvPr/>
        </p:nvGrpSpPr>
        <p:grpSpPr>
          <a:xfrm>
            <a:off x="630470" y="1691935"/>
            <a:ext cx="2506566" cy="1628707"/>
            <a:chOff x="332936" y="2627766"/>
            <a:chExt cx="2937088" cy="1628707"/>
          </a:xfrm>
        </p:grpSpPr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F774665F-9D4E-45FD-9E34-A78BCDAB3D6B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Begin Refactoring</a:t>
              </a: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84B2AF0A-4D5A-4F81-9290-C535413F9A8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169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Netflix began moving from a monolithic to </a:t>
              </a:r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</a:rPr>
                <a:t>AWS</a:t>
              </a:r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cloud-based microservices architecture in 2009, long before the term microservices even existed. </a:t>
              </a:r>
            </a:p>
          </p:txBody>
        </p:sp>
      </p:grpSp>
      <p:grpSp>
        <p:nvGrpSpPr>
          <p:cNvPr id="38" name="Group 51">
            <a:extLst>
              <a:ext uri="{FF2B5EF4-FFF2-40B4-BE49-F238E27FC236}">
                <a16:creationId xmlns:a16="http://schemas.microsoft.com/office/drawing/2014/main" id="{34241630-6E85-47E7-8161-3E51184DA70C}"/>
              </a:ext>
            </a:extLst>
          </p:cNvPr>
          <p:cNvGrpSpPr/>
          <p:nvPr/>
        </p:nvGrpSpPr>
        <p:grpSpPr>
          <a:xfrm>
            <a:off x="3137037" y="4374506"/>
            <a:ext cx="3044224" cy="1813373"/>
            <a:chOff x="332936" y="2627766"/>
            <a:chExt cx="2937088" cy="1813373"/>
          </a:xfrm>
        </p:grpSpPr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9A8A9B58-277A-49A1-86DE-A634D2553B0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Refactoring Complete</a:t>
              </a:r>
            </a:p>
          </p:txBody>
        </p: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2F11BA3F-5CFB-42A2-AC12-DF7E763499F5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35421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 December 2011, each component was moved to the cloud, breaking up their monolith into hundreds of fine-grained microservices. This process took more than 2 years.</a:t>
              </a:r>
            </a:p>
            <a:p>
              <a:pPr algn="just"/>
              <a:endPara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41" name="TextBox 7">
            <a:extLst>
              <a:ext uri="{FF2B5EF4-FFF2-40B4-BE49-F238E27FC236}">
                <a16:creationId xmlns:a16="http://schemas.microsoft.com/office/drawing/2014/main" id="{5796A85F-27CE-46F1-B2DF-881E4B25B629}"/>
              </a:ext>
            </a:extLst>
          </p:cNvPr>
          <p:cNvSpPr txBox="1"/>
          <p:nvPr/>
        </p:nvSpPr>
        <p:spPr>
          <a:xfrm>
            <a:off x="1019154" y="5159228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A5C84"/>
                </a:solidFill>
                <a:latin typeface="Calibri" panose="020F0502020204030204"/>
              </a:rPr>
              <a:t>2009</a:t>
            </a:r>
          </a:p>
        </p:txBody>
      </p:sp>
      <p:sp>
        <p:nvSpPr>
          <p:cNvPr id="42" name="TextBox 68">
            <a:extLst>
              <a:ext uri="{FF2B5EF4-FFF2-40B4-BE49-F238E27FC236}">
                <a16:creationId xmlns:a16="http://schemas.microsoft.com/office/drawing/2014/main" id="{C88451FE-3B55-4BDF-A425-751048A903CC}"/>
              </a:ext>
            </a:extLst>
          </p:cNvPr>
          <p:cNvSpPr txBox="1"/>
          <p:nvPr/>
        </p:nvSpPr>
        <p:spPr>
          <a:xfrm>
            <a:off x="3722715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4CC1EF"/>
                </a:solidFill>
                <a:latin typeface="Calibri" panose="020F0502020204030204"/>
              </a:rPr>
              <a:t>2011</a:t>
            </a:r>
          </a:p>
        </p:txBody>
      </p:sp>
      <p:sp>
        <p:nvSpPr>
          <p:cNvPr id="43" name="TextBox 69">
            <a:extLst>
              <a:ext uri="{FF2B5EF4-FFF2-40B4-BE49-F238E27FC236}">
                <a16:creationId xmlns:a16="http://schemas.microsoft.com/office/drawing/2014/main" id="{1D8F7D3C-3C5D-428A-80D7-B9330335389C}"/>
              </a:ext>
            </a:extLst>
          </p:cNvPr>
          <p:cNvSpPr txBox="1"/>
          <p:nvPr/>
        </p:nvSpPr>
        <p:spPr>
          <a:xfrm>
            <a:off x="6432796" y="5159227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7931F"/>
                </a:solidFill>
                <a:latin typeface="Calibri" panose="020F0502020204030204"/>
              </a:rPr>
              <a:t>2014</a:t>
            </a:r>
          </a:p>
        </p:txBody>
      </p:sp>
      <p:sp>
        <p:nvSpPr>
          <p:cNvPr id="44" name="TextBox 70">
            <a:extLst>
              <a:ext uri="{FF2B5EF4-FFF2-40B4-BE49-F238E27FC236}">
                <a16:creationId xmlns:a16="http://schemas.microsoft.com/office/drawing/2014/main" id="{383E81AF-5F23-4F05-8623-7D1A60790341}"/>
              </a:ext>
            </a:extLst>
          </p:cNvPr>
          <p:cNvSpPr txBox="1"/>
          <p:nvPr/>
        </p:nvSpPr>
        <p:spPr>
          <a:xfrm>
            <a:off x="9143354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A2B969"/>
                </a:solidFill>
                <a:latin typeface="Calibri" panose="020F0502020204030204"/>
              </a:rPr>
              <a:t>2018</a:t>
            </a:r>
          </a:p>
        </p:txBody>
      </p:sp>
      <p:grpSp>
        <p:nvGrpSpPr>
          <p:cNvPr id="46" name="Group 65">
            <a:extLst>
              <a:ext uri="{FF2B5EF4-FFF2-40B4-BE49-F238E27FC236}">
                <a16:creationId xmlns:a16="http://schemas.microsoft.com/office/drawing/2014/main" id="{4F9B764D-886B-4BD6-B341-BABB783F18F5}"/>
              </a:ext>
            </a:extLst>
          </p:cNvPr>
          <p:cNvGrpSpPr/>
          <p:nvPr/>
        </p:nvGrpSpPr>
        <p:grpSpPr>
          <a:xfrm>
            <a:off x="8768256" y="4354830"/>
            <a:ext cx="2864943" cy="2413317"/>
            <a:chOff x="332936" y="2258434"/>
            <a:chExt cx="2937088" cy="2428926"/>
          </a:xfrm>
        </p:grpSpPr>
        <p:sp>
          <p:nvSpPr>
            <p:cNvPr id="47" name="TextBox 66">
              <a:extLst>
                <a:ext uri="{FF2B5EF4-FFF2-40B4-BE49-F238E27FC236}">
                  <a16:creationId xmlns:a16="http://schemas.microsoft.com/office/drawing/2014/main" id="{8CFA9424-EC9A-42AA-8FAB-3109F2C96E1E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Growth around microservices</a:t>
              </a:r>
            </a:p>
          </p:txBody>
        </p:sp>
        <p:sp>
          <p:nvSpPr>
            <p:cNvPr id="48" name="TextBox 67">
              <a:extLst>
                <a:ext uri="{FF2B5EF4-FFF2-40B4-BE49-F238E27FC236}">
                  <a16:creationId xmlns:a16="http://schemas.microsoft.com/office/drawing/2014/main" id="{EBB0BAAC-94E1-4928-9E75-A399BD997598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60043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Frameworks and systems (e.g. Kubernetes) exist to support the development of the microservice architecture  design pattern, the deployment and the management during runtime. </a:t>
              </a:r>
            </a:p>
          </p:txBody>
        </p:sp>
      </p:grpSp>
      <p:grpSp>
        <p:nvGrpSpPr>
          <p:cNvPr id="45" name="Group 58">
            <a:extLst>
              <a:ext uri="{FF2B5EF4-FFF2-40B4-BE49-F238E27FC236}">
                <a16:creationId xmlns:a16="http://schemas.microsoft.com/office/drawing/2014/main" id="{EEAFA853-4BE2-4F8F-A889-D8B046ED770C}"/>
              </a:ext>
            </a:extLst>
          </p:cNvPr>
          <p:cNvGrpSpPr/>
          <p:nvPr/>
        </p:nvGrpSpPr>
        <p:grpSpPr>
          <a:xfrm>
            <a:off x="5897880" y="1322603"/>
            <a:ext cx="2788919" cy="1567152"/>
            <a:chOff x="332936" y="2258434"/>
            <a:chExt cx="2937088" cy="1567152"/>
          </a:xfrm>
        </p:grpSpPr>
        <p:sp>
          <p:nvSpPr>
            <p:cNvPr id="49" name="TextBox 59">
              <a:extLst>
                <a:ext uri="{FF2B5EF4-FFF2-40B4-BE49-F238E27FC236}">
                  <a16:creationId xmlns:a16="http://schemas.microsoft.com/office/drawing/2014/main" id="{BAB361B2-6FE2-48E2-AAFC-FF549E7F69E6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Term Microservices</a:t>
              </a:r>
            </a:p>
          </p:txBody>
        </p:sp>
        <p:sp>
          <p:nvSpPr>
            <p:cNvPr id="50" name="TextBox 64">
              <a:extLst>
                <a:ext uri="{FF2B5EF4-FFF2-40B4-BE49-F238E27FC236}">
                  <a16:creationId xmlns:a16="http://schemas.microsoft.com/office/drawing/2014/main" id="{6E0B65EE-58E4-4374-A61A-19CA7615291E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The term “microservices” gains popularity with software developer and author Martin Fowler.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2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50DCD-7F2D-44A4-A37F-91F0E5C2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113AF-1F20-468B-8A7C-FD4AB73A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Grobe Faustregeln: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kann einfach ersetzt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Umfang ist überschaubar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Vom zuständigen Team (5-7 Entwickler) mit vertretbarem Zeitaufwand ersetzbar (z.B. innerhalb eines Monats)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Größe nach unten durch potentiell ressourcenintensive Netzwerkkommunikation und eigene </a:t>
            </a:r>
            <a:r>
              <a:rPr lang="de-DE" dirty="0" err="1"/>
              <a:t>Deployments</a:t>
            </a:r>
            <a:r>
              <a:rPr lang="de-DE" dirty="0"/>
              <a:t> pro Service begrenzt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wird von einem Team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Team kann mehrere Services entwickeln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Service kann unabhängig von anderen </a:t>
            </a:r>
            <a:br>
              <a:rPr lang="de-DE" dirty="0"/>
            </a:br>
            <a:r>
              <a:rPr lang="de-DE" dirty="0"/>
              <a:t>Services in Produktion gebracht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DDDE78-2F74-4788-A666-864E7875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937475-522E-46E0-A67A-3E5A017CB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 Microservice?</a:t>
            </a:r>
          </a:p>
        </p:txBody>
      </p:sp>
      <p:pic>
        <p:nvPicPr>
          <p:cNvPr id="6" name="Picture 2" descr="https://lh6.googleusercontent.com/D9EmBqgWegG2Nlj-z_Gv0zwbWoL_ivHewAc_XgA2VjSjnAOmA5kOtdbRMvK7pW1aOxcNdRE86UWL4pUGVL6WotfKS740DjZH5QCOuvpGqdYCCZnB13TQziPeLILH1ay2F0qSzpCW">
            <a:extLst>
              <a:ext uri="{FF2B5EF4-FFF2-40B4-BE49-F238E27FC236}">
                <a16:creationId xmlns:a16="http://schemas.microsoft.com/office/drawing/2014/main" id="{27ECEA34-435C-457D-8C3A-E7906705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7993"/>
            <a:ext cx="5252345" cy="32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3B7D3-7DD7-4C36-92BA-37A2CF9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4F4FAF-3F97-4931-AC79-150FEE7A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2849162"/>
            <a:ext cx="10938608" cy="2667402"/>
          </a:xfrm>
        </p:spPr>
        <p:txBody>
          <a:bodyPr/>
          <a:lstStyle/>
          <a:p>
            <a:r>
              <a:rPr lang="de-DE" dirty="0"/>
              <a:t>Ziele: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Erhöhung der Wandelbarkeit und Flexibilität der Software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Verbesserung der Time-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market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Schnellere Entwicklung durch kleinere Einheiten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Mehr Innovationsfähigkeit sowie Flexibilität bezüglich Technologieauswahl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 Ablaufumgebung für jeden Microservice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Die Dienste sind klein, weitgehend entkoppelt und erledigen eine kleine Aufgabe</a:t>
            </a:r>
          </a:p>
          <a:p>
            <a:r>
              <a:rPr lang="de-DE" dirty="0">
                <a:sym typeface="Wingdings" panose="05000000000000000000" pitchFamily="2" charset="2"/>
              </a:rPr>
              <a:t> „Do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thing</a:t>
            </a:r>
            <a:r>
              <a:rPr lang="de-DE" dirty="0">
                <a:sym typeface="Wingdings" panose="05000000000000000000" pitchFamily="2" charset="2"/>
              </a:rPr>
              <a:t> and do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r>
              <a:rPr lang="de-DE" dirty="0">
                <a:sym typeface="Wingdings" panose="05000000000000000000" pitchFamily="2" charset="2"/>
              </a:rPr>
              <a:t>“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F01C5-296F-4770-87FA-CD1BB7A3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982326-E744-47E0-B1AF-17609E59A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eine Microservice Architektur?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0521EA-0CAE-4DCB-BC98-D3876D658EC1}"/>
              </a:ext>
            </a:extLst>
          </p:cNvPr>
          <p:cNvSpPr txBox="1"/>
          <p:nvPr/>
        </p:nvSpPr>
        <p:spPr bwMode="auto">
          <a:xfrm>
            <a:off x="1627001" y="1454981"/>
            <a:ext cx="8937997" cy="124915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atin typeface="+mj-lt"/>
              </a:rPr>
              <a:t>Microservices sind ein Architekturmuster, bei dem komplexe Anwendungssoftware aus kleinen, unabhängigen Prozessen komponiert wird, die untereinander mit sprachunabhängigen Programmierschnittstellen kommunizieren.</a:t>
            </a:r>
          </a:p>
        </p:txBody>
      </p:sp>
    </p:spTree>
    <p:extLst>
      <p:ext uri="{BB962C8B-B14F-4D97-AF65-F5344CB8AC3E}">
        <p14:creationId xmlns:p14="http://schemas.microsoft.com/office/powerpoint/2010/main" val="41698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AF9CA-2233-4DA4-A2D4-2A92D043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5E6D8F-0FC7-439D-8E92-884505BA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A3486F-6410-43A2-91CB-8D7CE3EB5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Keine Äpfel mit Birnen vergleichen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EED59C-6C01-4B9D-8231-723B44B7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96" y="1268760"/>
            <a:ext cx="903920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560405-F9FB-48F3-B4B2-C1A93AAABA0E}"/>
              </a:ext>
            </a:extLst>
          </p:cNvPr>
          <p:cNvSpPr txBox="1"/>
          <p:nvPr/>
        </p:nvSpPr>
        <p:spPr bwMode="auto">
          <a:xfrm>
            <a:off x="1788222" y="5796155"/>
            <a:ext cx="86409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/>
              <a:t>Quelle: https://</a:t>
            </a:r>
            <a:r>
              <a:rPr lang="de-DE" sz="1400" b="1" dirty="0"/>
              <a:t>developer.ibm.com</a:t>
            </a:r>
            <a:r>
              <a:rPr lang="de-DE" sz="1400" dirty="0"/>
              <a:t>/bluemix/wp-content/uploads/sites/20/2015/01/microvsmono.png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34A0B2-1030-401C-9381-037502020E20}"/>
              </a:ext>
            </a:extLst>
          </p:cNvPr>
          <p:cNvSpPr txBox="1"/>
          <p:nvPr/>
        </p:nvSpPr>
        <p:spPr bwMode="auto">
          <a:xfrm>
            <a:off x="3889461" y="1484784"/>
            <a:ext cx="120243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23900" dirty="0">
                <a:solidFill>
                  <a:srgbClr val="DADE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3CA1D73-9DF3-46B7-8D6F-09A0FA384AFE}"/>
              </a:ext>
            </a:extLst>
          </p:cNvPr>
          <p:cNvSpPr/>
          <p:nvPr/>
        </p:nvSpPr>
        <p:spPr bwMode="auto">
          <a:xfrm rot="1695134">
            <a:off x="5290928" y="1335905"/>
            <a:ext cx="1512168" cy="3672408"/>
          </a:xfrm>
          <a:prstGeom prst="ellipse">
            <a:avLst/>
          </a:prstGeom>
          <a:noFill/>
          <a:ln w="38100">
            <a:solidFill>
              <a:srgbClr val="C9D00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0" name="Gerade Verbindung 10">
            <a:extLst>
              <a:ext uri="{FF2B5EF4-FFF2-40B4-BE49-F238E27FC236}">
                <a16:creationId xmlns:a16="http://schemas.microsoft.com/office/drawing/2014/main" id="{D7F8BEF1-37BD-4B48-AD8C-85A69EDE88A7}"/>
              </a:ext>
            </a:extLst>
          </p:cNvPr>
          <p:cNvCxnSpPr/>
          <p:nvPr/>
        </p:nvCxnSpPr>
        <p:spPr bwMode="auto">
          <a:xfrm flipH="1">
            <a:off x="2999657" y="4822004"/>
            <a:ext cx="2236741" cy="191172"/>
          </a:xfrm>
          <a:prstGeom prst="line">
            <a:avLst/>
          </a:prstGeom>
          <a:ln>
            <a:solidFill>
              <a:srgbClr val="C9D00E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DE9A342-7B4E-40D4-B524-D5B77FEADF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Microservices zerlegen ein System auf der Ebene von fachlichen Komponenten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Technische Komponenten sind jeweils in eigener Hoheit eines Microservice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Microservice kann auch nur UI oder Backend enthalten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ein eigenständiger 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 erfolgt über sprachunabhängige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Fachlicher Umfang orientiert sich am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aus dem Domain Driven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888A1-232E-4E3A-8F91-FF07B41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766BAA-51E3-4316-9E73-6BAEF84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9CDE4D-4B4E-40B6-98F8-9E8C61F6F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 zur Komponentenarchitektur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32428A-EE15-4027-9CC1-97DD602EAC37}"/>
              </a:ext>
            </a:extLst>
          </p:cNvPr>
          <p:cNvGrpSpPr/>
          <p:nvPr/>
        </p:nvGrpSpPr>
        <p:grpSpPr>
          <a:xfrm>
            <a:off x="6355815" y="1309601"/>
            <a:ext cx="5209411" cy="5112569"/>
            <a:chOff x="6180233" y="1196752"/>
            <a:chExt cx="5209411" cy="5112569"/>
          </a:xfrm>
        </p:grpSpPr>
        <p:sp>
          <p:nvSpPr>
            <p:cNvPr id="9" name="Rectangle 129">
              <a:extLst>
                <a:ext uri="{FF2B5EF4-FFF2-40B4-BE49-F238E27FC236}">
                  <a16:creationId xmlns:a16="http://schemas.microsoft.com/office/drawing/2014/main" id="{AE39D004-65B9-49CF-B8F7-B60FC92F1A6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25643" y="2930088"/>
              <a:ext cx="5164001" cy="1364362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Business</a:t>
              </a:r>
            </a:p>
          </p:txBody>
        </p:sp>
        <p:sp>
          <p:nvSpPr>
            <p:cNvPr id="10" name="Rectangle 130">
              <a:extLst>
                <a:ext uri="{FF2B5EF4-FFF2-40B4-BE49-F238E27FC236}">
                  <a16:creationId xmlns:a16="http://schemas.microsoft.com/office/drawing/2014/main" id="{69A0C1C8-7B73-473D-A560-ADD91D0CE6A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225643" y="4294530"/>
              <a:ext cx="5164001" cy="1667475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Data</a:t>
              </a: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15724-4D91-47BF-9ED8-085C54B1D7B0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25643" y="1641525"/>
              <a:ext cx="5164001" cy="1288563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Client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1E023B9-F3D7-44BF-B46C-4827616287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85682" y="1717322"/>
              <a:ext cx="4403797" cy="531838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 err="1"/>
                <a:t>Presenation</a:t>
              </a:r>
              <a:r>
                <a:rPr lang="de-DE" sz="1000" dirty="0"/>
                <a:t> Layer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653A4E95-5A40-4ED2-8A3D-BAAAAAB9DD0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585682" y="3006148"/>
              <a:ext cx="4402430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Access Layer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4579803B-45C8-4EB8-8267-B11E5386A4E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85680" y="3687938"/>
              <a:ext cx="4402432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Business Layer</a:t>
              </a: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AE6C58-A2E2-4B33-B128-FEFDA72B6F9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585680" y="4369727"/>
              <a:ext cx="4402432" cy="531107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Data Access Layer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CBCBD361-92E0-45FA-87C6-0302A9BBBB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85430" y="5507948"/>
              <a:ext cx="1656624" cy="302461"/>
            </a:xfrm>
            <a:prstGeom prst="can">
              <a:avLst>
                <a:gd name="adj" fmla="val 25000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90000" tIns="108000" rIns="90000" bIns="46800" anchor="ctr"/>
            <a:lstStyle/>
            <a:p>
              <a:r>
                <a:rPr lang="de-DE" sz="1050" dirty="0"/>
                <a:t>DB 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7058F7F1-24FB-452F-85AE-ABBCFCB3D0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585681" y="2324358"/>
              <a:ext cx="4402431" cy="529724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/>
                <a:t>Dialog Core Layer</a:t>
              </a: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61B89BEA-CC30-4CF7-A0D1-11E18E3B419A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501211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FE1A712E-F677-49E7-9660-4A3D106B1441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80779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20" name="Oval 40">
              <a:extLst>
                <a:ext uri="{FF2B5EF4-FFF2-40B4-BE49-F238E27FC236}">
                  <a16:creationId xmlns:a16="http://schemas.microsoft.com/office/drawing/2014/main" id="{33458699-2B50-4801-AFDC-2C0516E1FAC4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55097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1" name="AutoShape 41">
              <a:extLst>
                <a:ext uri="{FF2B5EF4-FFF2-40B4-BE49-F238E27FC236}">
                  <a16:creationId xmlns:a16="http://schemas.microsoft.com/office/drawing/2014/main" id="{DDCCA5FB-A42A-4072-80E8-773EDE61B2A8}"/>
                </a:ext>
              </a:extLst>
            </p:cNvPr>
            <p:cNvCxnSpPr>
              <a:cxnSpLocks noChangeShapeType="1"/>
              <a:stCxn id="20" idx="2"/>
            </p:cNvCxnSpPr>
            <p:nvPr>
              <p:custDataLst>
                <p:tags r:id="rId13"/>
              </p:custDataLst>
            </p:nvPr>
          </p:nvCxnSpPr>
          <p:spPr bwMode="auto">
            <a:xfrm rot="10800000">
              <a:off x="8477969" y="3972015"/>
              <a:ext cx="73010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22" name="Oval 47">
              <a:extLst>
                <a:ext uri="{FF2B5EF4-FFF2-40B4-BE49-F238E27FC236}">
                  <a16:creationId xmlns:a16="http://schemas.microsoft.com/office/drawing/2014/main" id="{AEF827A2-4CA8-441F-A37F-41F234655F2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5400000">
              <a:off x="880880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3" name="Oval 52">
              <a:extLst>
                <a:ext uri="{FF2B5EF4-FFF2-40B4-BE49-F238E27FC236}">
                  <a16:creationId xmlns:a16="http://schemas.microsoft.com/office/drawing/2014/main" id="{845B098A-2183-4DDC-8DFB-AF0DE7F1A89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5400000">
              <a:off x="945198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4" name="Oval 94">
              <a:extLst>
                <a:ext uri="{FF2B5EF4-FFF2-40B4-BE49-F238E27FC236}">
                  <a16:creationId xmlns:a16="http://schemas.microsoft.com/office/drawing/2014/main" id="{15DAE94B-F5F3-4BE5-AE48-99C6F4FF8DCB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5400000">
              <a:off x="8466351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5" name="Oval 95">
              <a:extLst>
                <a:ext uri="{FF2B5EF4-FFF2-40B4-BE49-F238E27FC236}">
                  <a16:creationId xmlns:a16="http://schemas.microsoft.com/office/drawing/2014/main" id="{BB026FCD-E878-4CE4-BB5C-610C19A947DA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5400000">
              <a:off x="8900933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6" name="AutoShape 117">
              <a:extLst>
                <a:ext uri="{FF2B5EF4-FFF2-40B4-BE49-F238E27FC236}">
                  <a16:creationId xmlns:a16="http://schemas.microsoft.com/office/drawing/2014/main" id="{44C9332D-6751-4612-8FAF-B5D0AD0F27F7}"/>
                </a:ext>
              </a:extLst>
            </p:cNvPr>
            <p:cNvCxnSpPr>
              <a:cxnSpLocks noChangeShapeType="1"/>
              <a:stCxn id="55" idx="2"/>
              <a:endCxn id="43" idx="0"/>
            </p:cNvCxnSpPr>
            <p:nvPr>
              <p:custDataLst>
                <p:tags r:id="rId18"/>
              </p:custDataLst>
            </p:nvPr>
          </p:nvCxnSpPr>
          <p:spPr bwMode="auto">
            <a:xfrm rot="16200000" flipH="1">
              <a:off x="8657458" y="4552858"/>
              <a:ext cx="299434" cy="844414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cxnSp>
          <p:nvCxnSpPr>
            <p:cNvPr id="27" name="AutoShape 119">
              <a:extLst>
                <a:ext uri="{FF2B5EF4-FFF2-40B4-BE49-F238E27FC236}">
                  <a16:creationId xmlns:a16="http://schemas.microsoft.com/office/drawing/2014/main" id="{9FD45E7F-8B5E-4E24-ABAD-F0A7344AAAC7}"/>
                </a:ext>
              </a:extLst>
            </p:cNvPr>
            <p:cNvCxnSpPr>
              <a:cxnSpLocks noChangeShapeType="1"/>
              <a:stCxn id="61" idx="2"/>
              <a:endCxn id="43" idx="0"/>
            </p:cNvCxnSpPr>
            <p:nvPr>
              <p:custDataLst>
                <p:tags r:id="rId19"/>
              </p:custDataLst>
            </p:nvPr>
          </p:nvCxnSpPr>
          <p:spPr bwMode="auto">
            <a:xfrm rot="5400000">
              <a:off x="9485221" y="4569197"/>
              <a:ext cx="299747" cy="81142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BF362889-73FE-488E-874B-73B45579AF1B}"/>
                </a:ext>
              </a:extLst>
            </p:cNvPr>
            <p:cNvGrpSpPr/>
            <p:nvPr/>
          </p:nvGrpSpPr>
          <p:grpSpPr>
            <a:xfrm>
              <a:off x="9330698" y="3043851"/>
              <a:ext cx="1420212" cy="1781184"/>
              <a:chOff x="4787180" y="3033018"/>
              <a:chExt cx="1296988" cy="1835845"/>
            </a:xfrm>
          </p:grpSpPr>
          <p:sp>
            <p:nvSpPr>
              <p:cNvPr id="61" name="Rectangle 9">
                <a:extLst>
                  <a:ext uri="{FF2B5EF4-FFF2-40B4-BE49-F238E27FC236}">
                    <a16:creationId xmlns:a16="http://schemas.microsoft.com/office/drawing/2014/main" id="{932751CE-2ABF-4D87-AA69-B76BC2FFCE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62" name="Oval 55">
                <a:extLst>
                  <a:ext uri="{FF2B5EF4-FFF2-40B4-BE49-F238E27FC236}">
                    <a16:creationId xmlns:a16="http://schemas.microsoft.com/office/drawing/2014/main" id="{95C8AD1F-9DFD-4F20-A45E-EA75F454D0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68AA8B81-5206-4F4E-8907-FA33699C1900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64" name="Rectangle 83">
                  <a:extLst>
                    <a:ext uri="{FF2B5EF4-FFF2-40B4-BE49-F238E27FC236}">
                      <a16:creationId xmlns:a16="http://schemas.microsoft.com/office/drawing/2014/main" id="{B4F819E1-CED2-446D-99AA-3D6FC6622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5" name="Rectangle 85">
                  <a:extLst>
                    <a:ext uri="{FF2B5EF4-FFF2-40B4-BE49-F238E27FC236}">
                      <a16:creationId xmlns:a16="http://schemas.microsoft.com/office/drawing/2014/main" id="{2D25EF80-CABD-4CFC-9108-7A8B7D34A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6" name="Rectangle 85">
                  <a:extLst>
                    <a:ext uri="{FF2B5EF4-FFF2-40B4-BE49-F238E27FC236}">
                      <a16:creationId xmlns:a16="http://schemas.microsoft.com/office/drawing/2014/main" id="{F6FF12D1-93EC-439B-8529-A8F7CD396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7FB6430-4F62-42E1-95C2-0C3D6860AECE}"/>
                </a:ext>
              </a:extLst>
            </p:cNvPr>
            <p:cNvGrpSpPr/>
            <p:nvPr/>
          </p:nvGrpSpPr>
          <p:grpSpPr>
            <a:xfrm>
              <a:off x="7674862" y="3044164"/>
              <a:ext cx="1420212" cy="1781184"/>
              <a:chOff x="4787180" y="3033018"/>
              <a:chExt cx="1296988" cy="1835845"/>
            </a:xfrm>
          </p:grpSpPr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5BAD0071-E167-4DA3-9693-A6A12FE659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776783A-F10A-4560-BB98-CC1543E2D3B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57" name="Gruppieren 125">
                <a:extLst>
                  <a:ext uri="{FF2B5EF4-FFF2-40B4-BE49-F238E27FC236}">
                    <a16:creationId xmlns:a16="http://schemas.microsoft.com/office/drawing/2014/main" id="{177BFF82-BA36-4E16-97D2-44C8521C0457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58" name="Rectangle 83">
                  <a:extLst>
                    <a:ext uri="{FF2B5EF4-FFF2-40B4-BE49-F238E27FC236}">
                      <a16:creationId xmlns:a16="http://schemas.microsoft.com/office/drawing/2014/main" id="{2FE0AA4F-E680-4D0C-9E98-11A5C442A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59" name="Rectangle 85">
                  <a:extLst>
                    <a:ext uri="{FF2B5EF4-FFF2-40B4-BE49-F238E27FC236}">
                      <a16:creationId xmlns:a16="http://schemas.microsoft.com/office/drawing/2014/main" id="{A8B2AAD6-3335-42C8-9E1F-E06FBA872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0" name="Rectangle 85">
                  <a:extLst>
                    <a:ext uri="{FF2B5EF4-FFF2-40B4-BE49-F238E27FC236}">
                      <a16:creationId xmlns:a16="http://schemas.microsoft.com/office/drawing/2014/main" id="{781F5A8C-2580-452A-92E8-48A345A34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cxnSp>
          <p:nvCxnSpPr>
            <p:cNvPr id="30" name="AutoShape 117">
              <a:extLst>
                <a:ext uri="{FF2B5EF4-FFF2-40B4-BE49-F238E27FC236}">
                  <a16:creationId xmlns:a16="http://schemas.microsoft.com/office/drawing/2014/main" id="{7A4FC055-ADD6-45F8-BC0F-5FEFA1643BED}"/>
                </a:ext>
              </a:extLst>
            </p:cNvPr>
            <p:cNvCxnSpPr>
              <a:cxnSpLocks noChangeShapeType="1"/>
              <a:stCxn id="55" idx="3"/>
              <a:endCxn id="48" idx="4"/>
            </p:cNvCxnSpPr>
            <p:nvPr>
              <p:custDataLst>
                <p:tags r:id="rId20"/>
              </p:custDataLst>
            </p:nvPr>
          </p:nvCxnSpPr>
          <p:spPr bwMode="auto">
            <a:xfrm flipV="1">
              <a:off x="9095075" y="3095089"/>
              <a:ext cx="630796" cy="927029"/>
            </a:xfrm>
            <a:prstGeom prst="bentConnector3">
              <a:avLst>
                <a:gd name="adj1" fmla="val 21891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F0C85C24-F6F6-4649-ADB0-0DCC55F0035D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87650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3430F624-4091-4ECA-B86D-393F265C245B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675787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33" name="AutoShape 48">
              <a:extLst>
                <a:ext uri="{FF2B5EF4-FFF2-40B4-BE49-F238E27FC236}">
                  <a16:creationId xmlns:a16="http://schemas.microsoft.com/office/drawing/2014/main" id="{5572611A-1B6A-4340-AD78-591162E0FA45}"/>
                </a:ext>
              </a:extLst>
            </p:cNvPr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rot="16200000">
              <a:off x="8350339" y="3198319"/>
              <a:ext cx="70184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57">
              <a:extLst>
                <a:ext uri="{FF2B5EF4-FFF2-40B4-BE49-F238E27FC236}">
                  <a16:creationId xmlns:a16="http://schemas.microsoft.com/office/drawing/2014/main" id="{FB027AD4-8FBE-41AB-A90B-8371F6FB23E4}"/>
                </a:ext>
              </a:extLst>
            </p:cNvPr>
            <p:cNvCxnSpPr>
              <a:cxnSpLocks noChangeShapeType="1"/>
              <a:stCxn id="61" idx="0"/>
              <a:endCxn id="62" idx="6"/>
            </p:cNvCxnSpPr>
            <p:nvPr>
              <p:custDataLst>
                <p:tags r:id="rId24"/>
              </p:custDataLst>
            </p:nvPr>
          </p:nvCxnSpPr>
          <p:spPr bwMode="auto">
            <a:xfrm rot="5400000" flipH="1" flipV="1">
              <a:off x="10006601" y="3182793"/>
              <a:ext cx="69983" cy="1576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35" name="Oval 56">
              <a:extLst>
                <a:ext uri="{FF2B5EF4-FFF2-40B4-BE49-F238E27FC236}">
                  <a16:creationId xmlns:a16="http://schemas.microsoft.com/office/drawing/2014/main" id="{1AF69615-A61E-4B4B-90E4-9D485CA505BF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5400000">
              <a:off x="7498103" y="3236137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6" name="Rectangle 83">
              <a:extLst>
                <a:ext uri="{FF2B5EF4-FFF2-40B4-BE49-F238E27FC236}">
                  <a16:creationId xmlns:a16="http://schemas.microsoft.com/office/drawing/2014/main" id="{1EA9BC5E-CAAB-4DDC-9989-BE3FC45CB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9678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41AF4F7F-222B-4075-A699-60D8EA3D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1551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8" name="Rectangle 85">
              <a:extLst>
                <a:ext uri="{FF2B5EF4-FFF2-40B4-BE49-F238E27FC236}">
                  <a16:creationId xmlns:a16="http://schemas.microsoft.com/office/drawing/2014/main" id="{11CD598E-EAAD-4FBD-A89D-FD244D8AD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76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851CE377-C2B1-48AB-9742-E12C35A01B1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330698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8CC911D3-F008-4D86-95A9-8B84BC6DA3EC}"/>
                </a:ext>
              </a:extLst>
            </p:cNvPr>
            <p:cNvCxnSpPr/>
            <p:nvPr/>
          </p:nvCxnSpPr>
          <p:spPr bwMode="auto">
            <a:xfrm>
              <a:off x="6228455" y="2930088"/>
              <a:ext cx="5161188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7F70ABD-A783-48DD-B253-A587369C7B67}"/>
                </a:ext>
              </a:extLst>
            </p:cNvPr>
            <p:cNvSpPr txBox="1"/>
            <p:nvPr/>
          </p:nvSpPr>
          <p:spPr>
            <a:xfrm>
              <a:off x="6180233" y="1641524"/>
              <a:ext cx="504055" cy="253916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de-DE" sz="1050" dirty="0"/>
                <a:t>Client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C6A95AA-0588-4A4E-9FE8-0D79A18D906A}"/>
                </a:ext>
              </a:extLst>
            </p:cNvPr>
            <p:cNvSpPr txBox="1"/>
            <p:nvPr/>
          </p:nvSpPr>
          <p:spPr>
            <a:xfrm>
              <a:off x="6228455" y="2930088"/>
              <a:ext cx="407608" cy="253916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de-DE" sz="1050" dirty="0"/>
                <a:t>Core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DEFB66B6-6448-4EC8-BE0B-4071C07E893F}"/>
                </a:ext>
              </a:extLst>
            </p:cNvPr>
            <p:cNvSpPr/>
            <p:nvPr/>
          </p:nvSpPr>
          <p:spPr bwMode="auto">
            <a:xfrm>
              <a:off x="8880445" y="5124782"/>
              <a:ext cx="697874" cy="2342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ctr">
              <a:spAutoFit/>
            </a:bodyPr>
            <a:lstStyle/>
            <a:p>
              <a:r>
                <a:rPr lang="de-DE" sz="1050" dirty="0"/>
                <a:t>Persistenz</a:t>
              </a:r>
            </a:p>
          </p:txBody>
        </p:sp>
        <p:cxnSp>
          <p:nvCxnSpPr>
            <p:cNvPr id="44" name="AutoShape 117">
              <a:extLst>
                <a:ext uri="{FF2B5EF4-FFF2-40B4-BE49-F238E27FC236}">
                  <a16:creationId xmlns:a16="http://schemas.microsoft.com/office/drawing/2014/main" id="{30047075-72FD-4001-9F14-ACE7E1C8B037}"/>
                </a:ext>
              </a:extLst>
            </p:cNvPr>
            <p:cNvCxnSpPr>
              <a:cxnSpLocks noChangeShapeType="1"/>
              <a:stCxn id="32" idx="2"/>
              <a:endCxn id="56" idx="2"/>
            </p:cNvCxnSpPr>
            <p:nvPr>
              <p:custDataLst>
                <p:tags r:id="rId27"/>
              </p:custDataLst>
            </p:nvPr>
          </p:nvCxnSpPr>
          <p:spPr bwMode="auto">
            <a:xfrm rot="16200000" flipH="1">
              <a:off x="8253383" y="2911003"/>
              <a:ext cx="265673" cy="651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45" name="AutoShape 119">
              <a:extLst>
                <a:ext uri="{FF2B5EF4-FFF2-40B4-BE49-F238E27FC236}">
                  <a16:creationId xmlns:a16="http://schemas.microsoft.com/office/drawing/2014/main" id="{88E56CE4-8C8F-4234-8677-C22DF61C6FDD}"/>
                </a:ext>
              </a:extLst>
            </p:cNvPr>
            <p:cNvCxnSpPr>
              <a:cxnSpLocks noChangeShapeType="1"/>
              <a:stCxn id="43" idx="2"/>
              <a:endCxn id="16" idx="1"/>
            </p:cNvCxnSpPr>
            <p:nvPr>
              <p:custDataLst>
                <p:tags r:id="rId28"/>
              </p:custDataLst>
            </p:nvPr>
          </p:nvCxnSpPr>
          <p:spPr bwMode="auto">
            <a:xfrm rot="5400000">
              <a:off x="9147124" y="5425687"/>
              <a:ext cx="148879" cy="1564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EF21F4B-345A-4FF0-9473-07BC64486052}"/>
                </a:ext>
              </a:extLst>
            </p:cNvPr>
            <p:cNvSpPr/>
            <p:nvPr/>
          </p:nvSpPr>
          <p:spPr bwMode="auto">
            <a:xfrm>
              <a:off x="7429203" y="1196752"/>
              <a:ext cx="1712056" cy="5112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1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929F35E-1ACF-4904-8AF5-CC3529DCA34E}"/>
                </a:ext>
              </a:extLst>
            </p:cNvPr>
            <p:cNvSpPr/>
            <p:nvPr/>
          </p:nvSpPr>
          <p:spPr bwMode="auto">
            <a:xfrm>
              <a:off x="9245539" y="1196753"/>
              <a:ext cx="1712056" cy="17144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2</a:t>
              </a:r>
            </a:p>
          </p:txBody>
        </p:sp>
        <p:sp>
          <p:nvSpPr>
            <p:cNvPr id="48" name="Oval 55">
              <a:extLst>
                <a:ext uri="{FF2B5EF4-FFF2-40B4-BE49-F238E27FC236}">
                  <a16:creationId xmlns:a16="http://schemas.microsoft.com/office/drawing/2014/main" id="{C4634085-E41C-49EF-97A0-C3328D2F6DE9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5400000">
              <a:off x="9732605" y="3035984"/>
              <a:ext cx="104736" cy="118206"/>
            </a:xfrm>
            <a:prstGeom prst="ellipse">
              <a:avLst/>
            </a:prstGeom>
            <a:solidFill>
              <a:srgbClr val="DDDDDD"/>
            </a:solidFill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1100"/>
            </a:p>
          </p:txBody>
        </p:sp>
        <p:cxnSp>
          <p:nvCxnSpPr>
            <p:cNvPr id="49" name="AutoShape 117">
              <a:extLst>
                <a:ext uri="{FF2B5EF4-FFF2-40B4-BE49-F238E27FC236}">
                  <a16:creationId xmlns:a16="http://schemas.microsoft.com/office/drawing/2014/main" id="{840B96E5-8205-4B3B-BFE3-C578DFB80573}"/>
                </a:ext>
              </a:extLst>
            </p:cNvPr>
            <p:cNvCxnSpPr>
              <a:cxnSpLocks noChangeShapeType="1"/>
              <a:stCxn id="39" idx="2"/>
              <a:endCxn id="62" idx="2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9908912" y="2910384"/>
              <a:ext cx="265360" cy="1576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50" name="Rectangle 83">
              <a:extLst>
                <a:ext uri="{FF2B5EF4-FFF2-40B4-BE49-F238E27FC236}">
                  <a16:creationId xmlns:a16="http://schemas.microsoft.com/office/drawing/2014/main" id="{06898E3C-76B0-451B-8917-6980F608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4591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1" name="Rectangle 85">
              <a:extLst>
                <a:ext uri="{FF2B5EF4-FFF2-40B4-BE49-F238E27FC236}">
                  <a16:creationId xmlns:a16="http://schemas.microsoft.com/office/drawing/2014/main" id="{DFC9D9FC-7E1E-4CFA-9C54-246C7001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6463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2" name="Rectangle 85">
              <a:extLst>
                <a:ext uri="{FF2B5EF4-FFF2-40B4-BE49-F238E27FC236}">
                  <a16:creationId xmlns:a16="http://schemas.microsoft.com/office/drawing/2014/main" id="{AECFEC30-6D0D-46A2-9D89-569B792D7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88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cxnSp>
          <p:nvCxnSpPr>
            <p:cNvPr id="53" name="AutoShape 57">
              <a:extLst>
                <a:ext uri="{FF2B5EF4-FFF2-40B4-BE49-F238E27FC236}">
                  <a16:creationId xmlns:a16="http://schemas.microsoft.com/office/drawing/2014/main" id="{58CB07D8-07E3-42A4-A3E1-F0C87296B739}"/>
                </a:ext>
              </a:extLst>
            </p:cNvPr>
            <p:cNvCxnSpPr>
              <a:cxnSpLocks noChangeShapeType="1"/>
              <a:endCxn id="48" idx="6"/>
            </p:cNvCxnSpPr>
            <p:nvPr>
              <p:custDataLst>
                <p:tags r:id="rId31"/>
              </p:custDataLst>
            </p:nvPr>
          </p:nvCxnSpPr>
          <p:spPr bwMode="auto">
            <a:xfrm rot="5400000" flipH="1" flipV="1">
              <a:off x="9744180" y="3186674"/>
              <a:ext cx="80010" cy="1577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057C8D7-CAA6-4AF9-A8E2-61C64474794B}"/>
                </a:ext>
              </a:extLst>
            </p:cNvPr>
            <p:cNvSpPr/>
            <p:nvPr/>
          </p:nvSpPr>
          <p:spPr bwMode="auto">
            <a:xfrm>
              <a:off x="9245539" y="2994152"/>
              <a:ext cx="1712056" cy="33151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8B4BFD4-F128-4A32-92D7-BA9160E5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F6DCF5-9B1C-4738-B001-D82871DF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Sprachunabhängig (Java, Python, </a:t>
            </a:r>
            <a:r>
              <a:rPr lang="de-DE" dirty="0" err="1"/>
              <a:t>Golang</a:t>
            </a:r>
            <a:r>
              <a:rPr lang="de-DE" dirty="0"/>
              <a:t>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(weiter-) entwickelt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Isolation von Laufzeitfehlern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Wiederverwendbarkeit in unterschiedlichen Kontexten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separat skaliert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bzgl. CPU und RAM optimal konfiguriert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Abhängigkeiten zu Fremdbibliotheken sind „maßgeschneidert“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B884D-F148-4040-BF8B-D255FED2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4FEB8D-72CA-4B7E-85B3-F1A80AE78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F0079DF-B8F3-4C23-ABBA-57E7C36CD5CE}"/>
              </a:ext>
            </a:extLst>
          </p:cNvPr>
          <p:cNvGrpSpPr/>
          <p:nvPr/>
        </p:nvGrpSpPr>
        <p:grpSpPr>
          <a:xfrm>
            <a:off x="7666350" y="1689359"/>
            <a:ext cx="3853269" cy="2854954"/>
            <a:chOff x="7605643" y="1830558"/>
            <a:chExt cx="3168650" cy="2347708"/>
          </a:xfrm>
        </p:grpSpPr>
        <p:sp>
          <p:nvSpPr>
            <p:cNvPr id="9" name="Regelmäßiges Fünfeck 6">
              <a:extLst>
                <a:ext uri="{FF2B5EF4-FFF2-40B4-BE49-F238E27FC236}">
                  <a16:creationId xmlns:a16="http://schemas.microsoft.com/office/drawing/2014/main" id="{159ADDED-12EF-43D4-AB79-362BD6089AAD}"/>
                </a:ext>
              </a:extLst>
            </p:cNvPr>
            <p:cNvSpPr/>
            <p:nvPr/>
          </p:nvSpPr>
          <p:spPr>
            <a:xfrm>
              <a:off x="76056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" name="Regelmäßiges Fünfeck 7">
              <a:extLst>
                <a:ext uri="{FF2B5EF4-FFF2-40B4-BE49-F238E27FC236}">
                  <a16:creationId xmlns:a16="http://schemas.microsoft.com/office/drawing/2014/main" id="{4E4FA9CF-50DC-4C71-9688-46CB355A798D}"/>
                </a:ext>
              </a:extLst>
            </p:cNvPr>
            <p:cNvSpPr/>
            <p:nvPr/>
          </p:nvSpPr>
          <p:spPr>
            <a:xfrm>
              <a:off x="8831193" y="3244816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Regelmäßiges Fünfeck 8">
              <a:extLst>
                <a:ext uri="{FF2B5EF4-FFF2-40B4-BE49-F238E27FC236}">
                  <a16:creationId xmlns:a16="http://schemas.microsoft.com/office/drawing/2014/main" id="{59C9C3DD-F71E-4FC8-8E1A-4C72609DDEF8}"/>
                </a:ext>
              </a:extLst>
            </p:cNvPr>
            <p:cNvSpPr/>
            <p:nvPr/>
          </p:nvSpPr>
          <p:spPr>
            <a:xfrm>
              <a:off x="98027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74716BE-9BCE-4FCB-B835-7BC59135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575" y="2116679"/>
              <a:ext cx="361208" cy="36120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3D87BF8-73DB-453D-A92F-F2B49EC7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183" y="2116679"/>
              <a:ext cx="559213" cy="5496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B9CABC1-7E09-4527-8086-E624809A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720" y="3523121"/>
              <a:ext cx="737652" cy="374391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630A903-2F5A-480E-9B2F-F0C17288082C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8577192" y="2187103"/>
              <a:ext cx="1225552" cy="0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DD96BE0-74E6-43F1-99B7-23D690D1FF2C}"/>
                </a:ext>
              </a:extLst>
            </p:cNvPr>
            <p:cNvCxnSpPr>
              <a:stCxn id="10" idx="5"/>
              <a:endCxn id="11" idx="3"/>
            </p:cNvCxnSpPr>
            <p:nvPr/>
          </p:nvCxnSpPr>
          <p:spPr>
            <a:xfrm flipV="1">
              <a:off x="9802742" y="2764008"/>
              <a:ext cx="485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7A0AC06-996E-4DD7-971B-D89AAD06556B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 flipV="1">
              <a:off x="8091418" y="2764008"/>
              <a:ext cx="739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2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F3423-F67E-4496-96A4-9CF0C0C5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0BC24-9F0E-4619-9EC2-A05D4CD7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verteilte Architektur erzeugt zusätzliche Komplexität, vor allem für Lösungen im Umgang mit: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Netzwerk-Latenzen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Kommunikationsausfall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Lastverteilung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Fehlertoleranz der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Datenverteilung und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consistence</a:t>
            </a:r>
            <a:r>
              <a:rPr lang="de-DE" dirty="0"/>
              <a:t> </a:t>
            </a:r>
          </a:p>
          <a:p>
            <a:pPr lvl="0">
              <a:buClr>
                <a:srgbClr val="0060A9"/>
              </a:buClr>
            </a:pPr>
            <a:r>
              <a:rPr lang="de-DE" dirty="0">
                <a:solidFill>
                  <a:srgbClr val="0060A9"/>
                </a:solidFill>
                <a:latin typeface="+mj-lt"/>
              </a:rPr>
              <a:t>Zu feingranulare Microservices (Nanoservices) werden als anti-Pattern angesehen: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Overhead (Kommunikation, Wartung, etc.) ist größer als der Nutzen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Probleme manifestieren sich in Form von Code-Overhead (Schnittstellen, Umgang mit Verbindungsproblemen), Laufzeit-Overhead (Serialisierung/Deserialisierung, Netzwerkverkehr) und fragmentierter Logik (zusammenhängende Funktionalität nicht an einem Ort, sondern über viele Services kombiniert)</a:t>
            </a:r>
          </a:p>
          <a:p>
            <a:pPr lvl="1">
              <a:buClr>
                <a:srgbClr val="0060A9"/>
              </a:buClr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BF7292-6CEA-4854-A9DA-D00E5F88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6AA0B8-87D2-45A7-8124-F04A65347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von verteilten Anwendungen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F8B0E0-0D74-4B2A-983A-BF9D9C7768EA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Die komplexen Abhängigkeiten eines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Deployment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-Monolithen verschwinden nicht, sondern existieren auf der Netzwerk-Ebene weiter.</a:t>
            </a:r>
          </a:p>
        </p:txBody>
      </p:sp>
    </p:spTree>
    <p:extLst>
      <p:ext uri="{BB962C8B-B14F-4D97-AF65-F5344CB8AC3E}">
        <p14:creationId xmlns:p14="http://schemas.microsoft.com/office/powerpoint/2010/main" val="9280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3C70E-0931-4B0B-849D-F056FDF9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92F2-1823-48CE-832C-25B49136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„Du“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Fragen? </a:t>
            </a:r>
            <a:r>
              <a:rPr lang="de-DE" dirty="0">
                <a:sym typeface="Wingdings" panose="05000000000000000000" pitchFamily="2" charset="2"/>
              </a:rPr>
              <a:t> fragen!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Pausen á 15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Vortrag besteht aus theoretischen &amp; praktischen Teilen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5B7C4C-0DA0-4D39-B2C9-252ABE84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0490D4-99DB-46C8-B25B-9599C478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Geplantes Vorgehen</a:t>
            </a:r>
          </a:p>
        </p:txBody>
      </p:sp>
    </p:spTree>
    <p:extLst>
      <p:ext uri="{BB962C8B-B14F-4D97-AF65-F5344CB8AC3E}">
        <p14:creationId xmlns:p14="http://schemas.microsoft.com/office/powerpoint/2010/main" val="27561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85270-3277-40CD-B4C1-E9DDD2A1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EA4FE-D8BE-454E-BAF1-AB7B24C3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Vielzahl an Services macht Softwareverteilung/</a:t>
            </a:r>
            <a:r>
              <a:rPr lang="de-DE" dirty="0" err="1"/>
              <a:t>Deployments</a:t>
            </a:r>
            <a:r>
              <a:rPr lang="de-DE" dirty="0"/>
              <a:t> und das Testen komplexer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Logische Deploy-Abhängigkeit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an </a:t>
            </a:r>
            <a:r>
              <a:rPr lang="de-DE" dirty="0" err="1"/>
              <a:t>Build</a:t>
            </a:r>
            <a:r>
              <a:rPr lang="de-DE" dirty="0"/>
              <a:t>/Deploy Pipelines muss verwaltet und überwacht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Verschieben von fachlicher Funktionalität zwischen Microservices ist schwieriger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Definition neuer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Neue Vereinbarungen zwischen Teams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Änderungen beim Transaktionsverhalten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Wildwuchs und Verlust der Homogenität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Unterschiedliches „internes Design“ und Wildwuchs an Sprachen, Bibliotheken, etc. erschweren die Wartbarkeit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„Der verteilte Monolith“: Wiederverwendung von Code durch eine Common-</a:t>
            </a:r>
            <a:r>
              <a:rPr lang="de-DE" dirty="0" err="1"/>
              <a:t>Lib</a:t>
            </a:r>
            <a:r>
              <a:rPr lang="de-DE" dirty="0"/>
              <a:t> führt zur engen Kopplung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C031C0-F1BD-4196-94BE-A97678BF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438FD0-A2E1-4FBD-B986-EA35EAAC7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einer großen Anzahl an Microservices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D725D6-66D3-40BD-BC04-BFD7E8EECDE7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Es müssen mehr Aufwände in die Themen Automatisierung, Homogenität und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Refactoring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investiert werden.</a:t>
            </a:r>
          </a:p>
        </p:txBody>
      </p:sp>
    </p:spTree>
    <p:extLst>
      <p:ext uri="{BB962C8B-B14F-4D97-AF65-F5344CB8AC3E}">
        <p14:creationId xmlns:p14="http://schemas.microsoft.com/office/powerpoint/2010/main" val="24135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5C3D3-4AB3-42A4-8D17-2E66C15B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06AC69-CDD2-45DC-897B-01FF703D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B5796-F086-41C0-926A-C2652639F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79CE9B-9A51-48DA-9D99-CC8CBD163CAF}"/>
              </a:ext>
            </a:extLst>
          </p:cNvPr>
          <p:cNvSpPr/>
          <p:nvPr/>
        </p:nvSpPr>
        <p:spPr>
          <a:xfrm>
            <a:off x="1019845" y="2476415"/>
            <a:ext cx="156675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C3D952-D978-4E6D-AA3D-E03E8DDF975F}"/>
              </a:ext>
            </a:extLst>
          </p:cNvPr>
          <p:cNvSpPr txBox="1"/>
          <p:nvPr/>
        </p:nvSpPr>
        <p:spPr>
          <a:xfrm>
            <a:off x="922988" y="2537996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Data Ownership</a:t>
            </a:r>
          </a:p>
        </p:txBody>
      </p:sp>
      <p:sp>
        <p:nvSpPr>
          <p:cNvPr id="8" name="Regelmäßiges Fünfeck 24">
            <a:extLst>
              <a:ext uri="{FF2B5EF4-FFF2-40B4-BE49-F238E27FC236}">
                <a16:creationId xmlns:a16="http://schemas.microsoft.com/office/drawing/2014/main" id="{66F9B853-5CF6-4BD4-9AD1-596A78351BDA}"/>
              </a:ext>
            </a:extLst>
          </p:cNvPr>
          <p:cNvSpPr/>
          <p:nvPr/>
        </p:nvSpPr>
        <p:spPr>
          <a:xfrm>
            <a:off x="1648138" y="1803360"/>
            <a:ext cx="173149" cy="186744"/>
          </a:xfrm>
          <a:prstGeom prst="pentagon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gelmäßiges Fünfeck 25">
            <a:extLst>
              <a:ext uri="{FF2B5EF4-FFF2-40B4-BE49-F238E27FC236}">
                <a16:creationId xmlns:a16="http://schemas.microsoft.com/office/drawing/2014/main" id="{044BD00D-742A-4DBE-8CFF-DA3DA72BAFAA}"/>
              </a:ext>
            </a:extLst>
          </p:cNvPr>
          <p:cNvSpPr/>
          <p:nvPr/>
        </p:nvSpPr>
        <p:spPr>
          <a:xfrm>
            <a:off x="1994078" y="1795556"/>
            <a:ext cx="173149" cy="186744"/>
          </a:xfrm>
          <a:prstGeom prst="pentagon">
            <a:avLst/>
          </a:prstGeom>
          <a:solidFill>
            <a:srgbClr val="00B0F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gelmäßiges Fünfeck 26">
            <a:extLst>
              <a:ext uri="{FF2B5EF4-FFF2-40B4-BE49-F238E27FC236}">
                <a16:creationId xmlns:a16="http://schemas.microsoft.com/office/drawing/2014/main" id="{EABF5DF2-BAE5-4092-A341-9018BAB609EE}"/>
              </a:ext>
            </a:extLst>
          </p:cNvPr>
          <p:cNvSpPr/>
          <p:nvPr/>
        </p:nvSpPr>
        <p:spPr>
          <a:xfrm>
            <a:off x="1304165" y="1811580"/>
            <a:ext cx="173149" cy="186744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D8E9904C-9E5E-4D83-ADDA-C31B2FF826B9}"/>
              </a:ext>
            </a:extLst>
          </p:cNvPr>
          <p:cNvSpPr/>
          <p:nvPr/>
        </p:nvSpPr>
        <p:spPr>
          <a:xfrm>
            <a:off x="1564067" y="2195708"/>
            <a:ext cx="231820" cy="218941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A99818-1EA6-4AD1-AD84-4A2F241644F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390740" y="1998324"/>
            <a:ext cx="289237" cy="19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9E290E-018F-4500-A9B3-0CE986EE704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H="1">
            <a:off x="1679977" y="1990104"/>
            <a:ext cx="54736" cy="20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DF1ADDF-575D-408A-95FF-18E11931ED5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H="1">
            <a:off x="1679977" y="1982300"/>
            <a:ext cx="400676" cy="2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7388971-99E3-46D6-B848-F5AE3DBE928C}"/>
              </a:ext>
            </a:extLst>
          </p:cNvPr>
          <p:cNvSpPr txBox="1"/>
          <p:nvPr/>
        </p:nvSpPr>
        <p:spPr>
          <a:xfrm>
            <a:off x="4058207" y="2585629"/>
            <a:ext cx="17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Netzwerk Infrastruktur</a:t>
            </a:r>
          </a:p>
        </p:txBody>
      </p:sp>
      <p:sp>
        <p:nvSpPr>
          <p:cNvPr id="16" name="Regelmäßiges Fünfeck 34">
            <a:extLst>
              <a:ext uri="{FF2B5EF4-FFF2-40B4-BE49-F238E27FC236}">
                <a16:creationId xmlns:a16="http://schemas.microsoft.com/office/drawing/2014/main" id="{20197290-97BE-4784-91EB-E9BF5DBA30CB}"/>
              </a:ext>
            </a:extLst>
          </p:cNvPr>
          <p:cNvSpPr/>
          <p:nvPr/>
        </p:nvSpPr>
        <p:spPr>
          <a:xfrm>
            <a:off x="4290258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gelmäßiges Fünfeck 35">
            <a:extLst>
              <a:ext uri="{FF2B5EF4-FFF2-40B4-BE49-F238E27FC236}">
                <a16:creationId xmlns:a16="http://schemas.microsoft.com/office/drawing/2014/main" id="{4912063A-9A65-40F1-885A-E355D4C397F1}"/>
              </a:ext>
            </a:extLst>
          </p:cNvPr>
          <p:cNvSpPr/>
          <p:nvPr/>
        </p:nvSpPr>
        <p:spPr>
          <a:xfrm>
            <a:off x="4986880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8B2FDC-FEDA-48CA-972D-B37FCD0958D8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4620549" y="2006107"/>
            <a:ext cx="36633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5AEB1699-451E-4071-9CB6-87E5C1233F4D}"/>
              </a:ext>
            </a:extLst>
          </p:cNvPr>
          <p:cNvSpPr/>
          <p:nvPr/>
        </p:nvSpPr>
        <p:spPr>
          <a:xfrm>
            <a:off x="4154719" y="247143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05A010-8402-4DB9-9E4B-8A505CD1943D}"/>
              </a:ext>
            </a:extLst>
          </p:cNvPr>
          <p:cNvSpPr txBox="1"/>
          <p:nvPr/>
        </p:nvSpPr>
        <p:spPr>
          <a:xfrm>
            <a:off x="6856178" y="2612185"/>
            <a:ext cx="139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Bounded Context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E65AEDA-8E0F-4DD6-A957-3949989A26C0}"/>
              </a:ext>
            </a:extLst>
          </p:cNvPr>
          <p:cNvSpPr/>
          <p:nvPr/>
        </p:nvSpPr>
        <p:spPr>
          <a:xfrm>
            <a:off x="6856177" y="247512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Abgerundetes Rechteck 40">
            <a:extLst>
              <a:ext uri="{FF2B5EF4-FFF2-40B4-BE49-F238E27FC236}">
                <a16:creationId xmlns:a16="http://schemas.microsoft.com/office/drawing/2014/main" id="{01D12C60-6F42-4360-82F0-0259EC747704}"/>
              </a:ext>
            </a:extLst>
          </p:cNvPr>
          <p:cNvSpPr/>
          <p:nvPr/>
        </p:nvSpPr>
        <p:spPr>
          <a:xfrm>
            <a:off x="7223761" y="1653027"/>
            <a:ext cx="656823" cy="309093"/>
          </a:xfrm>
          <a:prstGeom prst="round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tx1"/>
                </a:solidFill>
              </a:rPr>
              <a:t>Kunde</a:t>
            </a:r>
          </a:p>
        </p:txBody>
      </p:sp>
      <p:sp>
        <p:nvSpPr>
          <p:cNvPr id="23" name="Abgerundetes Rechteck 41">
            <a:extLst>
              <a:ext uri="{FF2B5EF4-FFF2-40B4-BE49-F238E27FC236}">
                <a16:creationId xmlns:a16="http://schemas.microsoft.com/office/drawing/2014/main" id="{9C8F8955-0270-4D11-84C1-3E4B05D1C686}"/>
              </a:ext>
            </a:extLst>
          </p:cNvPr>
          <p:cNvSpPr/>
          <p:nvPr/>
        </p:nvSpPr>
        <p:spPr>
          <a:xfrm>
            <a:off x="7223761" y="2095234"/>
            <a:ext cx="656823" cy="309093"/>
          </a:xfrm>
          <a:prstGeom prst="roundRect">
            <a:avLst/>
          </a:prstGeom>
          <a:solidFill>
            <a:srgbClr val="9667A5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Kunde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81D221-31ED-4BD4-9C7B-0B8ABDE7CFBC}"/>
              </a:ext>
            </a:extLst>
          </p:cNvPr>
          <p:cNvCxnSpPr/>
          <p:nvPr/>
        </p:nvCxnSpPr>
        <p:spPr>
          <a:xfrm flipV="1">
            <a:off x="6856177" y="2025118"/>
            <a:ext cx="1485005" cy="780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56EC4B8-5F8E-4793-9BED-C7FD1A2290D8}"/>
              </a:ext>
            </a:extLst>
          </p:cNvPr>
          <p:cNvSpPr txBox="1"/>
          <p:nvPr/>
        </p:nvSpPr>
        <p:spPr>
          <a:xfrm>
            <a:off x="9663354" y="2681822"/>
            <a:ext cx="17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Verlässlichkeit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944F8F4-0A69-415D-AEB2-439838380786}"/>
              </a:ext>
            </a:extLst>
          </p:cNvPr>
          <p:cNvSpPr/>
          <p:nvPr/>
        </p:nvSpPr>
        <p:spPr>
          <a:xfrm>
            <a:off x="9816291" y="251645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4B3E446-1F9D-4F89-8365-EED8F9D294A2}"/>
              </a:ext>
            </a:extLst>
          </p:cNvPr>
          <p:cNvSpPr txBox="1"/>
          <p:nvPr/>
        </p:nvSpPr>
        <p:spPr>
          <a:xfrm>
            <a:off x="9940659" y="2004962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V1 vs. V1.1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7113D9-7C7A-4379-B72D-5E3AEAEB1917}"/>
              </a:ext>
            </a:extLst>
          </p:cNvPr>
          <p:cNvSpPr txBox="1"/>
          <p:nvPr/>
        </p:nvSpPr>
        <p:spPr>
          <a:xfrm>
            <a:off x="2379571" y="5025434"/>
            <a:ext cx="167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Unabhängige Entwicklung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4260701-A2B6-45DD-A067-F383F267A351}"/>
              </a:ext>
            </a:extLst>
          </p:cNvPr>
          <p:cNvSpPr/>
          <p:nvPr/>
        </p:nvSpPr>
        <p:spPr>
          <a:xfrm>
            <a:off x="2379571" y="4922914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Pfeil nach rechts 51">
            <a:extLst>
              <a:ext uri="{FF2B5EF4-FFF2-40B4-BE49-F238E27FC236}">
                <a16:creationId xmlns:a16="http://schemas.microsoft.com/office/drawing/2014/main" id="{C45FE9ED-17BB-46E6-8AA6-46D54DA301F2}"/>
              </a:ext>
            </a:extLst>
          </p:cNvPr>
          <p:cNvSpPr/>
          <p:nvPr/>
        </p:nvSpPr>
        <p:spPr>
          <a:xfrm>
            <a:off x="2463084" y="4542279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20FCDBD-96AF-4F2C-BD98-822D65B1AD15}"/>
              </a:ext>
            </a:extLst>
          </p:cNvPr>
          <p:cNvCxnSpPr/>
          <p:nvPr/>
        </p:nvCxnSpPr>
        <p:spPr>
          <a:xfrm flipV="1">
            <a:off x="2463084" y="4689173"/>
            <a:ext cx="1153238" cy="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30463B-5848-473E-B885-2EC7957AB33C}"/>
              </a:ext>
            </a:extLst>
          </p:cNvPr>
          <p:cNvSpPr txBox="1"/>
          <p:nvPr/>
        </p:nvSpPr>
        <p:spPr>
          <a:xfrm>
            <a:off x="3519571" y="4605618"/>
            <a:ext cx="251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t</a:t>
            </a:r>
          </a:p>
        </p:txBody>
      </p:sp>
      <p:sp>
        <p:nvSpPr>
          <p:cNvPr id="33" name="Pfeil nach rechts 59">
            <a:extLst>
              <a:ext uri="{FF2B5EF4-FFF2-40B4-BE49-F238E27FC236}">
                <a16:creationId xmlns:a16="http://schemas.microsoft.com/office/drawing/2014/main" id="{3093DFCA-7A52-443F-AFA5-2557959A31D6}"/>
              </a:ext>
            </a:extLst>
          </p:cNvPr>
          <p:cNvSpPr/>
          <p:nvPr/>
        </p:nvSpPr>
        <p:spPr>
          <a:xfrm>
            <a:off x="3235836" y="4318373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gelmäßiges Fünfeck 60">
            <a:extLst>
              <a:ext uri="{FF2B5EF4-FFF2-40B4-BE49-F238E27FC236}">
                <a16:creationId xmlns:a16="http://schemas.microsoft.com/office/drawing/2014/main" id="{ECE0A3BB-1136-4C5E-B91E-22A0004ECB00}"/>
              </a:ext>
            </a:extLst>
          </p:cNvPr>
          <p:cNvSpPr/>
          <p:nvPr/>
        </p:nvSpPr>
        <p:spPr>
          <a:xfrm>
            <a:off x="2463084" y="4374253"/>
            <a:ext cx="134179" cy="129713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5" name="Regelmäßiges Fünfeck 61">
            <a:extLst>
              <a:ext uri="{FF2B5EF4-FFF2-40B4-BE49-F238E27FC236}">
                <a16:creationId xmlns:a16="http://schemas.microsoft.com/office/drawing/2014/main" id="{B1DB6209-1C37-4C3B-BC68-1198EA4D8544}"/>
              </a:ext>
            </a:extLst>
          </p:cNvPr>
          <p:cNvSpPr/>
          <p:nvPr/>
        </p:nvSpPr>
        <p:spPr>
          <a:xfrm>
            <a:off x="3238763" y="416025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Regelmäßiges Fünfeck 64">
            <a:extLst>
              <a:ext uri="{FF2B5EF4-FFF2-40B4-BE49-F238E27FC236}">
                <a16:creationId xmlns:a16="http://schemas.microsoft.com/office/drawing/2014/main" id="{5206F4C0-E84A-4D7F-830D-5C2074E3B88D}"/>
              </a:ext>
            </a:extLst>
          </p:cNvPr>
          <p:cNvSpPr/>
          <p:nvPr/>
        </p:nvSpPr>
        <p:spPr>
          <a:xfrm>
            <a:off x="2463084" y="416592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5CBEE1F-4E66-4C7F-AE36-4696838175D5}"/>
              </a:ext>
            </a:extLst>
          </p:cNvPr>
          <p:cNvCxnSpPr>
            <a:stCxn id="34" idx="0"/>
            <a:endCxn id="36" idx="3"/>
          </p:cNvCxnSpPr>
          <p:nvPr/>
        </p:nvCxnSpPr>
        <p:spPr>
          <a:xfrm flipV="1">
            <a:off x="2530174" y="4295642"/>
            <a:ext cx="0" cy="78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6B1D297-ACF0-405F-B959-14A3193E423C}"/>
              </a:ext>
            </a:extLst>
          </p:cNvPr>
          <p:cNvCxnSpPr>
            <a:stCxn id="34" idx="5"/>
            <a:endCxn id="35" idx="1"/>
          </p:cNvCxnSpPr>
          <p:nvPr/>
        </p:nvCxnSpPr>
        <p:spPr>
          <a:xfrm flipV="1">
            <a:off x="2597263" y="4209805"/>
            <a:ext cx="641500" cy="21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witterblitz 38">
            <a:extLst>
              <a:ext uri="{FF2B5EF4-FFF2-40B4-BE49-F238E27FC236}">
                <a16:creationId xmlns:a16="http://schemas.microsoft.com/office/drawing/2014/main" id="{C40481C2-A7A3-4B8D-8A14-8D57FD4C340C}"/>
              </a:ext>
            </a:extLst>
          </p:cNvPr>
          <p:cNvSpPr/>
          <p:nvPr/>
        </p:nvSpPr>
        <p:spPr>
          <a:xfrm>
            <a:off x="2844431" y="4162667"/>
            <a:ext cx="141311" cy="277914"/>
          </a:xfrm>
          <a:prstGeom prst="lightningBol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C9B907-7DEA-465D-A6C7-32262853A3EC}"/>
              </a:ext>
            </a:extLst>
          </p:cNvPr>
          <p:cNvSpPr txBox="1"/>
          <p:nvPr/>
        </p:nvSpPr>
        <p:spPr>
          <a:xfrm>
            <a:off x="5129213" y="5056920"/>
            <a:ext cx="20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Test &amp; Depl. Automatisierung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3233371-0932-49DA-9CED-7F21D5F49726}"/>
              </a:ext>
            </a:extLst>
          </p:cNvPr>
          <p:cNvSpPr/>
          <p:nvPr/>
        </p:nvSpPr>
        <p:spPr>
          <a:xfrm>
            <a:off x="5321799" y="494781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2119FB1-408E-4ED7-83B9-17555607CD77}"/>
              </a:ext>
            </a:extLst>
          </p:cNvPr>
          <p:cNvCxnSpPr/>
          <p:nvPr/>
        </p:nvCxnSpPr>
        <p:spPr>
          <a:xfrm flipV="1">
            <a:off x="5559020" y="3928681"/>
            <a:ext cx="0" cy="726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EE0342A2-3ADC-425B-8DE8-BE1C71B63EB9}"/>
              </a:ext>
            </a:extLst>
          </p:cNvPr>
          <p:cNvCxnSpPr/>
          <p:nvPr/>
        </p:nvCxnSpPr>
        <p:spPr>
          <a:xfrm flipV="1">
            <a:off x="5556903" y="4655577"/>
            <a:ext cx="1094554" cy="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06EF658-2CBD-4742-832B-833613577CA2}"/>
              </a:ext>
            </a:extLst>
          </p:cNvPr>
          <p:cNvCxnSpPr/>
          <p:nvPr/>
        </p:nvCxnSpPr>
        <p:spPr>
          <a:xfrm flipV="1">
            <a:off x="5556903" y="3961692"/>
            <a:ext cx="882399" cy="527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5618260-F2D3-4A35-AF06-487238A084A1}"/>
              </a:ext>
            </a:extLst>
          </p:cNvPr>
          <p:cNvCxnSpPr/>
          <p:nvPr/>
        </p:nvCxnSpPr>
        <p:spPr>
          <a:xfrm flipV="1">
            <a:off x="5556903" y="4123389"/>
            <a:ext cx="1002189" cy="10077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2CFA909C-E463-4E88-9B1B-84354E98EA76}"/>
              </a:ext>
            </a:extLst>
          </p:cNvPr>
          <p:cNvSpPr txBox="1"/>
          <p:nvPr/>
        </p:nvSpPr>
        <p:spPr>
          <a:xfrm>
            <a:off x="5011782" y="441890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Kosten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D2F7F44-9C72-4AE9-8BC1-5E49A628ED43}"/>
              </a:ext>
            </a:extLst>
          </p:cNvPr>
          <p:cNvSpPr txBox="1"/>
          <p:nvPr/>
        </p:nvSpPr>
        <p:spPr>
          <a:xfrm>
            <a:off x="5692345" y="4648327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Testläufe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BA4A4C-BCD3-46D9-B9A2-7BD6D20068A9}"/>
              </a:ext>
            </a:extLst>
          </p:cNvPr>
          <p:cNvSpPr txBox="1"/>
          <p:nvPr/>
        </p:nvSpPr>
        <p:spPr>
          <a:xfrm>
            <a:off x="5767341" y="4298001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</a:rPr>
              <a:t>MT</a:t>
            </a:r>
            <a:endParaRPr lang="de-DE" sz="1200" b="1" dirty="0">
              <a:solidFill>
                <a:srgbClr val="FF00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F1C4231-FA2B-4DD7-9255-AA912A004BE5}"/>
              </a:ext>
            </a:extLst>
          </p:cNvPr>
          <p:cNvSpPr txBox="1"/>
          <p:nvPr/>
        </p:nvSpPr>
        <p:spPr>
          <a:xfrm>
            <a:off x="6531904" y="3988885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accent3">
                    <a:lumMod val="50000"/>
                  </a:schemeClr>
                </a:solidFill>
              </a:rPr>
              <a:t>AT</a:t>
            </a:r>
            <a:endParaRPr lang="de-DE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BCED165-B44E-4761-88DB-F4076242E6A2}"/>
              </a:ext>
            </a:extLst>
          </p:cNvPr>
          <p:cNvSpPr txBox="1"/>
          <p:nvPr/>
        </p:nvSpPr>
        <p:spPr>
          <a:xfrm>
            <a:off x="8461734" y="5039649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Logging</a:t>
            </a:r>
            <a:endParaRPr lang="de-DE" sz="1600" dirty="0">
              <a:latin typeface="+mj-lt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7826425-80E6-42A4-8AA1-5BAE83CBF6DD}"/>
              </a:ext>
            </a:extLst>
          </p:cNvPr>
          <p:cNvSpPr/>
          <p:nvPr/>
        </p:nvSpPr>
        <p:spPr>
          <a:xfrm>
            <a:off x="8264027" y="4927538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2" name="Regelmäßiges Fünfeck 81">
            <a:extLst>
              <a:ext uri="{FF2B5EF4-FFF2-40B4-BE49-F238E27FC236}">
                <a16:creationId xmlns:a16="http://schemas.microsoft.com/office/drawing/2014/main" id="{FEC4C3F3-1D86-4504-B670-9370B6C66A50}"/>
              </a:ext>
            </a:extLst>
          </p:cNvPr>
          <p:cNvSpPr/>
          <p:nvPr/>
        </p:nvSpPr>
        <p:spPr>
          <a:xfrm>
            <a:off x="8322466" y="413389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Regelmäßiges Fünfeck 82">
            <a:extLst>
              <a:ext uri="{FF2B5EF4-FFF2-40B4-BE49-F238E27FC236}">
                <a16:creationId xmlns:a16="http://schemas.microsoft.com/office/drawing/2014/main" id="{4D013758-DB0D-43A2-AE7D-08469E0052B6}"/>
              </a:ext>
            </a:extLst>
          </p:cNvPr>
          <p:cNvSpPr/>
          <p:nvPr/>
        </p:nvSpPr>
        <p:spPr>
          <a:xfrm>
            <a:off x="8558827" y="417953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gelmäßiges Fünfeck 83">
            <a:extLst>
              <a:ext uri="{FF2B5EF4-FFF2-40B4-BE49-F238E27FC236}">
                <a16:creationId xmlns:a16="http://schemas.microsoft.com/office/drawing/2014/main" id="{11A93D61-1E95-4743-8CAE-778825CF681F}"/>
              </a:ext>
            </a:extLst>
          </p:cNvPr>
          <p:cNvSpPr/>
          <p:nvPr/>
        </p:nvSpPr>
        <p:spPr>
          <a:xfrm>
            <a:off x="8425474" y="4331847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Regelmäßiges Fünfeck 85">
            <a:extLst>
              <a:ext uri="{FF2B5EF4-FFF2-40B4-BE49-F238E27FC236}">
                <a16:creationId xmlns:a16="http://schemas.microsoft.com/office/drawing/2014/main" id="{96EF4EB2-65BC-4D78-90D9-14E25E943D68}"/>
              </a:ext>
            </a:extLst>
          </p:cNvPr>
          <p:cNvSpPr/>
          <p:nvPr/>
        </p:nvSpPr>
        <p:spPr>
          <a:xfrm>
            <a:off x="9134934" y="4197106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Regelmäßiges Fünfeck 87">
            <a:extLst>
              <a:ext uri="{FF2B5EF4-FFF2-40B4-BE49-F238E27FC236}">
                <a16:creationId xmlns:a16="http://schemas.microsoft.com/office/drawing/2014/main" id="{CA6E5ED1-5A88-461B-B226-F9797E6FBFAB}"/>
              </a:ext>
            </a:extLst>
          </p:cNvPr>
          <p:cNvSpPr/>
          <p:nvPr/>
        </p:nvSpPr>
        <p:spPr>
          <a:xfrm>
            <a:off x="9468791" y="4176119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Regelmäßiges Fünfeck 88">
            <a:extLst>
              <a:ext uri="{FF2B5EF4-FFF2-40B4-BE49-F238E27FC236}">
                <a16:creationId xmlns:a16="http://schemas.microsoft.com/office/drawing/2014/main" id="{98670252-202A-4CB2-8A85-C85EE97B284D}"/>
              </a:ext>
            </a:extLst>
          </p:cNvPr>
          <p:cNvSpPr/>
          <p:nvPr/>
        </p:nvSpPr>
        <p:spPr>
          <a:xfrm>
            <a:off x="8787342" y="44507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Regelmäßiges Fünfeck 89">
            <a:extLst>
              <a:ext uri="{FF2B5EF4-FFF2-40B4-BE49-F238E27FC236}">
                <a16:creationId xmlns:a16="http://schemas.microsoft.com/office/drawing/2014/main" id="{9BD6FE02-7F17-4A8A-973F-AB2971E6CD4C}"/>
              </a:ext>
            </a:extLst>
          </p:cNvPr>
          <p:cNvSpPr/>
          <p:nvPr/>
        </p:nvSpPr>
        <p:spPr>
          <a:xfrm>
            <a:off x="9031926" y="44964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172CBD3-8946-4CB0-8A62-C01688026812}"/>
              </a:ext>
            </a:extLst>
          </p:cNvPr>
          <p:cNvCxnSpPr>
            <a:stCxn id="53" idx="3"/>
            <a:endCxn id="57" idx="0"/>
          </p:cNvCxnSpPr>
          <p:nvPr/>
        </p:nvCxnSpPr>
        <p:spPr>
          <a:xfrm>
            <a:off x="8661836" y="4357333"/>
            <a:ext cx="228515" cy="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7DF60EB-EB66-4534-AE1C-5A5B46F0B2F1}"/>
              </a:ext>
            </a:extLst>
          </p:cNvPr>
          <p:cNvCxnSpPr>
            <a:stCxn id="57" idx="0"/>
            <a:endCxn id="55" idx="1"/>
          </p:cNvCxnSpPr>
          <p:nvPr/>
        </p:nvCxnSpPr>
        <p:spPr>
          <a:xfrm flipV="1">
            <a:off x="8890351" y="4265019"/>
            <a:ext cx="244583" cy="18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ylinder 60">
            <a:extLst>
              <a:ext uri="{FF2B5EF4-FFF2-40B4-BE49-F238E27FC236}">
                <a16:creationId xmlns:a16="http://schemas.microsoft.com/office/drawing/2014/main" id="{E2CA72AF-AD14-4DE9-B05E-2DA415F45567}"/>
              </a:ext>
            </a:extLst>
          </p:cNvPr>
          <p:cNvSpPr/>
          <p:nvPr/>
        </p:nvSpPr>
        <p:spPr>
          <a:xfrm>
            <a:off x="9644717" y="4364463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2" name="Zylinder 61">
            <a:extLst>
              <a:ext uri="{FF2B5EF4-FFF2-40B4-BE49-F238E27FC236}">
                <a16:creationId xmlns:a16="http://schemas.microsoft.com/office/drawing/2014/main" id="{45E01A7E-ACA4-4640-A5F5-BFD7A76A0B7C}"/>
              </a:ext>
            </a:extLst>
          </p:cNvPr>
          <p:cNvSpPr/>
          <p:nvPr/>
        </p:nvSpPr>
        <p:spPr>
          <a:xfrm>
            <a:off x="9313686" y="4364464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5" grpId="0"/>
      <p:bldP spid="16" grpId="0" animBg="1"/>
      <p:bldP spid="17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/>
      <p:bldP spid="26" grpId="0" animBg="1"/>
      <p:bldP spid="27" grpId="0"/>
      <p:bldP spid="28" grpId="0"/>
      <p:bldP spid="29" grpId="0" animBg="1"/>
      <p:bldP spid="30" grpId="0" animBg="1"/>
      <p:bldP spid="32" grpId="0"/>
      <p:bldP spid="33" grpId="0" animBg="1"/>
      <p:bldP spid="34" grpId="0" animBg="1"/>
      <p:bldP spid="35" grpId="0" animBg="1"/>
      <p:bldP spid="36" grpId="0" animBg="1"/>
      <p:bldP spid="39" grpId="0" animBg="1"/>
      <p:bldP spid="40" grpId="0"/>
      <p:bldP spid="41" grpId="0" animBg="1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B5AB8-5E38-47D4-A8E1-1A258F5A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D9A5C-3EF5-49E3-82A6-1E20A384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2974743"/>
            <a:ext cx="4711195" cy="2541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X-Achse: klassisches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balancing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Y-Achse: funktionale Dekomposition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Z-Achse: z.B. Zerlegung nach Regionen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1F21B-5EBE-41BC-A275-5A3D920B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5B6D6D-5AC9-4B8B-8840-A425AB5635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Wie können Microservices skaliert werden?</a:t>
            </a:r>
          </a:p>
        </p:txBody>
      </p:sp>
      <p:pic>
        <p:nvPicPr>
          <p:cNvPr id="6" name="Picture 2" descr="https://content.cdntwrk.com/files/aHViPTYzOTc1JmNtZD1pdGVtZWRpdG9yaW1hZ2UmZmlsZW5hbWU9aXRlbWVkaXRvcmltYWdlXzU4ZDlhMGQ1YjA4NTMucG5nJnZlcnNpb249MDAwMCZzaWc9OTI5YWJiZDM4NGQ3MGQzZDI1YTgzMmJkNmRkYjYzNjk%253D">
            <a:extLst>
              <a:ext uri="{FF2B5EF4-FFF2-40B4-BE49-F238E27FC236}">
                <a16:creationId xmlns:a16="http://schemas.microsoft.com/office/drawing/2014/main" id="{CFCB284F-2627-43A1-B437-5A7E70C3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758"/>
          <a:stretch/>
        </p:blipFill>
        <p:spPr bwMode="auto">
          <a:xfrm>
            <a:off x="5556607" y="1552165"/>
            <a:ext cx="6012000" cy="409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77720-2696-4605-9A1F-2723D6CC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37CF3-21BE-400A-989C-8C1CE6E32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7403376" cy="4029763"/>
          </a:xfrm>
        </p:spPr>
        <p:txBody>
          <a:bodyPr/>
          <a:lstStyle/>
          <a:p>
            <a:r>
              <a:rPr lang="de-DE" dirty="0"/>
              <a:t>Ein Microservice ist ausführbarer Code, definiert aber nicht,</a:t>
            </a:r>
            <a:br>
              <a:rPr lang="de-DE" dirty="0"/>
            </a:br>
            <a:r>
              <a:rPr lang="de-DE" dirty="0"/>
              <a:t>wie und wo er laufen wird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Klassische JEE Architekturen packen Code in JAR, WAR oder EAR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Laufzeitumgebung erzeugt Container (Web- oder auch EJB-Container), in diesen wird der Code ausgeführt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Container stellen Ablaufkontext bereit und definieren Lebenszyklus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Im einfachsten Fall kann ein Microservice direkt auf einem OS per Kommandozeile gestartet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Eigener Prozessraum durch OS sichergestellt</a:t>
            </a:r>
          </a:p>
          <a:p>
            <a:pPr lvl="1"/>
            <a:r>
              <a:rPr lang="de-DE" dirty="0"/>
              <a:t>ABER: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Steht in Konkurrenz zu anderen Prozessen für RAM/CPU/IO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Kontext kann nicht leicht unabhängig konfiguriert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06EE1-F08F-4B6C-971A-6320F29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B759E2-421B-49CF-8388-441474CCD3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 Microservice ist noch kein Container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C51C0E9-79A4-4F02-BCA0-9F6B04370D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70" y="1364528"/>
            <a:ext cx="3382229" cy="2266877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63B9164-32D4-483F-AC50-E03AD5FB1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57" y="3943421"/>
            <a:ext cx="3375620" cy="21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1E6B1-AC25-45B0-A8FE-EF7B89AB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F5AE3-9200-48CB-96F8-AF686047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10938606" cy="4029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läuft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RAM- und CPU-Verbrauch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Netzwerkkommunikation und I/O Nutzung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Weitere Ressourcen (persistenter Speicher, Zertifikate, Bibliotheken, usw.)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eigenständig deploy- und betreibbar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Im einfachsten Fall als Systemprozess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Konfiguration (z.B. Environment, Netzwerk)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Fehlerverhalten (Abstürze) bleiben begrenzt auf einen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separat skalierbar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Schnelles starten/stoppen von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Seiteneffekte auf andere 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94FDF1-024A-497D-A8CB-D6EBF0A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C70C3B-BA6B-45EC-871C-0EB5A026D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Anforderungen für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495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E22E0-5BB3-4953-B60F-AEE00F5A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BFC368-7031-4FB2-8595-842200BC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93B03-094E-4496-B1F5-A7F225754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Container als Ablaufumgebung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7E584A-72B9-4F86-9042-5A45898205A7}"/>
              </a:ext>
            </a:extLst>
          </p:cNvPr>
          <p:cNvSpPr/>
          <p:nvPr/>
        </p:nvSpPr>
        <p:spPr>
          <a:xfrm>
            <a:off x="710328" y="4466039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3FC96A-BE49-4563-9C63-67FC8A762CDD}"/>
              </a:ext>
            </a:extLst>
          </p:cNvPr>
          <p:cNvSpPr/>
          <p:nvPr/>
        </p:nvSpPr>
        <p:spPr>
          <a:xfrm>
            <a:off x="4702815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D8AA78-A440-42DF-8A1F-B170F7136D4F}"/>
              </a:ext>
            </a:extLst>
          </p:cNvPr>
          <p:cNvSpPr/>
          <p:nvPr/>
        </p:nvSpPr>
        <p:spPr>
          <a:xfrm>
            <a:off x="710327" y="3456796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C148F6-E68D-4359-9D99-3A845F867C9F}"/>
              </a:ext>
            </a:extLst>
          </p:cNvPr>
          <p:cNvSpPr/>
          <p:nvPr/>
        </p:nvSpPr>
        <p:spPr>
          <a:xfrm>
            <a:off x="710326" y="2447553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Runtime</a:t>
            </a:r>
            <a:r>
              <a:rPr lang="de-DE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61B9EBE-8C34-41C0-B9D6-214C451E4B2B}"/>
              </a:ext>
            </a:extLst>
          </p:cNvPr>
          <p:cNvSpPr/>
          <p:nvPr/>
        </p:nvSpPr>
        <p:spPr>
          <a:xfrm>
            <a:off x="710326" y="1438310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D14F60-B214-4B47-B098-DC90014AD5CC}"/>
              </a:ext>
            </a:extLst>
          </p:cNvPr>
          <p:cNvSpPr/>
          <p:nvPr/>
        </p:nvSpPr>
        <p:spPr>
          <a:xfrm>
            <a:off x="4702813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A18796-2B8B-4C25-914E-29705EA3D9E6}"/>
              </a:ext>
            </a:extLst>
          </p:cNvPr>
          <p:cNvSpPr/>
          <p:nvPr/>
        </p:nvSpPr>
        <p:spPr>
          <a:xfrm>
            <a:off x="4702812" y="3456141"/>
            <a:ext cx="1393172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D0543A5-EADC-4410-A97E-8B0400430094}"/>
              </a:ext>
            </a:extLst>
          </p:cNvPr>
          <p:cNvSpPr/>
          <p:nvPr/>
        </p:nvSpPr>
        <p:spPr>
          <a:xfrm>
            <a:off x="6095990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B80A4E-F88E-4F88-809E-C05461178160}"/>
              </a:ext>
            </a:extLst>
          </p:cNvPr>
          <p:cNvSpPr/>
          <p:nvPr/>
        </p:nvSpPr>
        <p:spPr>
          <a:xfrm>
            <a:off x="6095972" y="3456141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8C64185-9540-41B8-BE86-E6E1D2E5FF48}"/>
              </a:ext>
            </a:extLst>
          </p:cNvPr>
          <p:cNvSpPr/>
          <p:nvPr/>
        </p:nvSpPr>
        <p:spPr>
          <a:xfrm>
            <a:off x="4702767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75C1BB6-2354-4123-A7CC-F9D42D9D44FC}"/>
              </a:ext>
            </a:extLst>
          </p:cNvPr>
          <p:cNvSpPr/>
          <p:nvPr/>
        </p:nvSpPr>
        <p:spPr>
          <a:xfrm>
            <a:off x="6095971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39B775-2630-494C-8504-72DDD30A38FF}"/>
              </a:ext>
            </a:extLst>
          </p:cNvPr>
          <p:cNvSpPr/>
          <p:nvPr/>
        </p:nvSpPr>
        <p:spPr>
          <a:xfrm>
            <a:off x="4702749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CD72E0-3B52-47E5-B2A1-E98CB9A57DAA}"/>
              </a:ext>
            </a:extLst>
          </p:cNvPr>
          <p:cNvSpPr/>
          <p:nvPr/>
        </p:nvSpPr>
        <p:spPr>
          <a:xfrm>
            <a:off x="6095936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A42E35C-3CA1-4239-92B0-16E8F6E8C5E8}"/>
              </a:ext>
            </a:extLst>
          </p:cNvPr>
          <p:cNvSpPr/>
          <p:nvPr/>
        </p:nvSpPr>
        <p:spPr>
          <a:xfrm>
            <a:off x="8695177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82DFA62-7186-4E0A-8851-8BBCB734D91A}"/>
              </a:ext>
            </a:extLst>
          </p:cNvPr>
          <p:cNvSpPr/>
          <p:nvPr/>
        </p:nvSpPr>
        <p:spPr>
          <a:xfrm>
            <a:off x="8695129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E642A6-E0DF-44C9-A58A-FA163C1D9990}"/>
              </a:ext>
            </a:extLst>
          </p:cNvPr>
          <p:cNvSpPr/>
          <p:nvPr/>
        </p:nvSpPr>
        <p:spPr>
          <a:xfrm>
            <a:off x="10088333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82FDF16-9D45-4E05-A69F-B5ADD62FAE03}"/>
              </a:ext>
            </a:extLst>
          </p:cNvPr>
          <p:cNvSpPr/>
          <p:nvPr/>
        </p:nvSpPr>
        <p:spPr>
          <a:xfrm>
            <a:off x="8695111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3D7FF04-8D7F-425C-B3D6-18407CA0C9A2}"/>
              </a:ext>
            </a:extLst>
          </p:cNvPr>
          <p:cNvSpPr/>
          <p:nvPr/>
        </p:nvSpPr>
        <p:spPr>
          <a:xfrm>
            <a:off x="10088298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BF9BD5A-CC68-4B49-ABF5-AAD46CCD2B34}"/>
              </a:ext>
            </a:extLst>
          </p:cNvPr>
          <p:cNvSpPr/>
          <p:nvPr/>
        </p:nvSpPr>
        <p:spPr>
          <a:xfrm>
            <a:off x="8695111" y="3456141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3FF540B-607E-4E00-B050-668326C8D794}"/>
              </a:ext>
            </a:extLst>
          </p:cNvPr>
          <p:cNvSpPr txBox="1"/>
          <p:nvPr/>
        </p:nvSpPr>
        <p:spPr>
          <a:xfrm>
            <a:off x="1008584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 err="1">
                <a:solidFill>
                  <a:schemeClr val="tx2"/>
                </a:solidFill>
                <a:latin typeface="+mj-lt"/>
              </a:rPr>
              <a:t>Physical</a:t>
            </a:r>
            <a:r>
              <a:rPr lang="de-DE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25C9EFC-74B0-4CC8-8E31-8DA955460B32}"/>
              </a:ext>
            </a:extLst>
          </p:cNvPr>
          <p:cNvSpPr txBox="1"/>
          <p:nvPr/>
        </p:nvSpPr>
        <p:spPr>
          <a:xfrm>
            <a:off x="5001010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Virtual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BD89B4-4739-4AA9-B234-717039EBAE73}"/>
              </a:ext>
            </a:extLst>
          </p:cNvPr>
          <p:cNvSpPr txBox="1"/>
          <p:nvPr/>
        </p:nvSpPr>
        <p:spPr>
          <a:xfrm>
            <a:off x="8993369" y="5653473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2491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3D3D4-9CDC-41F4-9E89-FC0B396B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F02A20-B64D-4F6E-A409-98E55E6F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D264A2-00BD-4848-A19C-6531AFE94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Warum passen Docker und Microservices so gut zusammen?</a:t>
            </a:r>
          </a:p>
        </p:txBody>
      </p:sp>
      <p:pic>
        <p:nvPicPr>
          <p:cNvPr id="6" name="Picture 6" descr="Das Docker-Logo ">
            <a:extLst>
              <a:ext uri="{FF2B5EF4-FFF2-40B4-BE49-F238E27FC236}">
                <a16:creationId xmlns:a16="http://schemas.microsoft.com/office/drawing/2014/main" id="{E3921CEC-704F-4ADD-8A34-883F1067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22">
            <a:extLst>
              <a:ext uri="{FF2B5EF4-FFF2-40B4-BE49-F238E27FC236}">
                <a16:creationId xmlns:a16="http://schemas.microsoft.com/office/drawing/2014/main" id="{B50455D9-D695-4CC5-9500-913190103BC9}"/>
              </a:ext>
            </a:extLst>
          </p:cNvPr>
          <p:cNvSpPr/>
          <p:nvPr/>
        </p:nvSpPr>
        <p:spPr>
          <a:xfrm>
            <a:off x="4199549" y="1757839"/>
            <a:ext cx="3792903" cy="3792903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93">
            <a:extLst>
              <a:ext uri="{FF2B5EF4-FFF2-40B4-BE49-F238E27FC236}">
                <a16:creationId xmlns:a16="http://schemas.microsoft.com/office/drawing/2014/main" id="{9F4C8FED-28AE-402B-91B6-ECBC78D9DD53}"/>
              </a:ext>
            </a:extLst>
          </p:cNvPr>
          <p:cNvSpPr/>
          <p:nvPr/>
        </p:nvSpPr>
        <p:spPr>
          <a:xfrm>
            <a:off x="3835400" y="1402463"/>
            <a:ext cx="2046289" cy="1807565"/>
          </a:xfrm>
          <a:custGeom>
            <a:avLst/>
            <a:gdLst>
              <a:gd name="connsiteX0" fmla="*/ 0 w 2046289"/>
              <a:gd name="connsiteY0" fmla="*/ 0 h 1807565"/>
              <a:gd name="connsiteX1" fmla="*/ 2046289 w 2046289"/>
              <a:gd name="connsiteY1" fmla="*/ 0 h 1807565"/>
              <a:gd name="connsiteX2" fmla="*/ 2046289 w 2046289"/>
              <a:gd name="connsiteY2" fmla="*/ 1454373 h 1807565"/>
              <a:gd name="connsiteX3" fmla="*/ 2012289 w 2046289"/>
              <a:gd name="connsiteY3" fmla="*/ 1463115 h 1807565"/>
              <a:gd name="connsiteX4" fmla="*/ 1568184 w 2046289"/>
              <a:gd name="connsiteY4" fmla="*/ 1793729 h 1807565"/>
              <a:gd name="connsiteX5" fmla="*/ 1560674 w 2046289"/>
              <a:gd name="connsiteY5" fmla="*/ 1807565 h 1807565"/>
              <a:gd name="connsiteX6" fmla="*/ 0 w 2046289"/>
              <a:gd name="connsiteY6" fmla="*/ 130055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9" h="1807565">
                <a:moveTo>
                  <a:pt x="0" y="0"/>
                </a:moveTo>
                <a:lnTo>
                  <a:pt x="2046289" y="0"/>
                </a:lnTo>
                <a:lnTo>
                  <a:pt x="2046289" y="1454373"/>
                </a:lnTo>
                <a:lnTo>
                  <a:pt x="2012289" y="1463115"/>
                </a:lnTo>
                <a:cubicBezTo>
                  <a:pt x="1829259" y="1520043"/>
                  <a:pt x="1673226" y="1638246"/>
                  <a:pt x="1568184" y="1793729"/>
                </a:cubicBezTo>
                <a:lnTo>
                  <a:pt x="1560674" y="1807565"/>
                </a:lnTo>
                <a:lnTo>
                  <a:pt x="0" y="130055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91">
            <a:extLst>
              <a:ext uri="{FF2B5EF4-FFF2-40B4-BE49-F238E27FC236}">
                <a16:creationId xmlns:a16="http://schemas.microsoft.com/office/drawing/2014/main" id="{C8F7A3C2-ABE5-4C96-9A17-A2CF8A07183F}"/>
              </a:ext>
            </a:extLst>
          </p:cNvPr>
          <p:cNvSpPr/>
          <p:nvPr/>
        </p:nvSpPr>
        <p:spPr>
          <a:xfrm>
            <a:off x="6310314" y="1402463"/>
            <a:ext cx="2046287" cy="1807565"/>
          </a:xfrm>
          <a:custGeom>
            <a:avLst/>
            <a:gdLst>
              <a:gd name="connsiteX0" fmla="*/ 0 w 2046287"/>
              <a:gd name="connsiteY0" fmla="*/ 0 h 1807565"/>
              <a:gd name="connsiteX1" fmla="*/ 2046287 w 2046287"/>
              <a:gd name="connsiteY1" fmla="*/ 0 h 1807565"/>
              <a:gd name="connsiteX2" fmla="*/ 2046287 w 2046287"/>
              <a:gd name="connsiteY2" fmla="*/ 1300553 h 1807565"/>
              <a:gd name="connsiteX3" fmla="*/ 485614 w 2046287"/>
              <a:gd name="connsiteY3" fmla="*/ 1807565 h 1807565"/>
              <a:gd name="connsiteX4" fmla="*/ 478103 w 2046287"/>
              <a:gd name="connsiteY4" fmla="*/ 1793729 h 1807565"/>
              <a:gd name="connsiteX5" fmla="*/ 33998 w 2046287"/>
              <a:gd name="connsiteY5" fmla="*/ 1463115 h 1807565"/>
              <a:gd name="connsiteX6" fmla="*/ 0 w 2046287"/>
              <a:gd name="connsiteY6" fmla="*/ 145437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7" h="1807565">
                <a:moveTo>
                  <a:pt x="0" y="0"/>
                </a:moveTo>
                <a:lnTo>
                  <a:pt x="2046287" y="0"/>
                </a:lnTo>
                <a:lnTo>
                  <a:pt x="2046287" y="1300553"/>
                </a:lnTo>
                <a:lnTo>
                  <a:pt x="485614" y="1807565"/>
                </a:lnTo>
                <a:lnTo>
                  <a:pt x="478103" y="1793729"/>
                </a:lnTo>
                <a:cubicBezTo>
                  <a:pt x="373061" y="1638246"/>
                  <a:pt x="217028" y="1520043"/>
                  <a:pt x="33998" y="1463115"/>
                </a:cubicBezTo>
                <a:lnTo>
                  <a:pt x="0" y="145437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5">
            <a:extLst>
              <a:ext uri="{FF2B5EF4-FFF2-40B4-BE49-F238E27FC236}">
                <a16:creationId xmlns:a16="http://schemas.microsoft.com/office/drawing/2014/main" id="{EB196250-B1B1-422E-83E0-D0A2910EC84C}"/>
              </a:ext>
            </a:extLst>
          </p:cNvPr>
          <p:cNvSpPr/>
          <p:nvPr/>
        </p:nvSpPr>
        <p:spPr>
          <a:xfrm>
            <a:off x="3835401" y="3154476"/>
            <a:ext cx="1615897" cy="2769187"/>
          </a:xfrm>
          <a:custGeom>
            <a:avLst/>
            <a:gdLst>
              <a:gd name="connsiteX0" fmla="*/ 0 w 1615897"/>
              <a:gd name="connsiteY0" fmla="*/ 0 h 2769187"/>
              <a:gd name="connsiteX1" fmla="*/ 1429994 w 1615897"/>
              <a:gd name="connsiteY1" fmla="*/ 464751 h 2769187"/>
              <a:gd name="connsiteX2" fmla="*/ 1425575 w 1615897"/>
              <a:gd name="connsiteY2" fmla="*/ 508587 h 2769187"/>
              <a:gd name="connsiteX3" fmla="*/ 1568184 w 1615897"/>
              <a:gd name="connsiteY3" fmla="*/ 975458 h 2769187"/>
              <a:gd name="connsiteX4" fmla="*/ 1615897 w 1615897"/>
              <a:gd name="connsiteY4" fmla="*/ 1033286 h 2769187"/>
              <a:gd name="connsiteX5" fmla="*/ 354792 w 1615897"/>
              <a:gd name="connsiteY5" fmla="*/ 2769187 h 2769187"/>
              <a:gd name="connsiteX6" fmla="*/ 0 w 1615897"/>
              <a:gd name="connsiteY6" fmla="*/ 2769187 h 27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897" h="2769187">
                <a:moveTo>
                  <a:pt x="0" y="0"/>
                </a:moveTo>
                <a:lnTo>
                  <a:pt x="1429994" y="464751"/>
                </a:lnTo>
                <a:lnTo>
                  <a:pt x="1425575" y="508587"/>
                </a:lnTo>
                <a:cubicBezTo>
                  <a:pt x="1425575" y="681527"/>
                  <a:pt x="1478148" y="842187"/>
                  <a:pt x="1568184" y="975458"/>
                </a:cubicBezTo>
                <a:lnTo>
                  <a:pt x="1615897" y="1033286"/>
                </a:lnTo>
                <a:lnTo>
                  <a:pt x="354792" y="2769187"/>
                </a:lnTo>
                <a:lnTo>
                  <a:pt x="0" y="2769187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89">
            <a:extLst>
              <a:ext uri="{FF2B5EF4-FFF2-40B4-BE49-F238E27FC236}">
                <a16:creationId xmlns:a16="http://schemas.microsoft.com/office/drawing/2014/main" id="{627E511B-A145-4900-9975-5983B58B0E45}"/>
              </a:ext>
            </a:extLst>
          </p:cNvPr>
          <p:cNvSpPr/>
          <p:nvPr/>
        </p:nvSpPr>
        <p:spPr>
          <a:xfrm>
            <a:off x="6741550" y="3154992"/>
            <a:ext cx="1615051" cy="2768671"/>
          </a:xfrm>
          <a:custGeom>
            <a:avLst/>
            <a:gdLst>
              <a:gd name="connsiteX0" fmla="*/ 1615051 w 1615051"/>
              <a:gd name="connsiteY0" fmla="*/ 0 h 2768671"/>
              <a:gd name="connsiteX1" fmla="*/ 1615051 w 1615051"/>
              <a:gd name="connsiteY1" fmla="*/ 2768671 h 2768671"/>
              <a:gd name="connsiteX2" fmla="*/ 1261848 w 1615051"/>
              <a:gd name="connsiteY2" fmla="*/ 2768671 h 2768671"/>
              <a:gd name="connsiteX3" fmla="*/ 0 w 1615051"/>
              <a:gd name="connsiteY3" fmla="*/ 1031746 h 2768671"/>
              <a:gd name="connsiteX4" fmla="*/ 46867 w 1615051"/>
              <a:gd name="connsiteY4" fmla="*/ 974942 h 2768671"/>
              <a:gd name="connsiteX5" fmla="*/ 189476 w 1615051"/>
              <a:gd name="connsiteY5" fmla="*/ 508071 h 2768671"/>
              <a:gd name="connsiteX6" fmla="*/ 185108 w 1615051"/>
              <a:gd name="connsiteY6" fmla="*/ 464735 h 276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51" h="2768671">
                <a:moveTo>
                  <a:pt x="1615051" y="0"/>
                </a:moveTo>
                <a:lnTo>
                  <a:pt x="1615051" y="2768671"/>
                </a:lnTo>
                <a:lnTo>
                  <a:pt x="1261848" y="2768671"/>
                </a:lnTo>
                <a:lnTo>
                  <a:pt x="0" y="1031746"/>
                </a:lnTo>
                <a:lnTo>
                  <a:pt x="46867" y="974942"/>
                </a:lnTo>
                <a:cubicBezTo>
                  <a:pt x="136903" y="841671"/>
                  <a:pt x="189476" y="681011"/>
                  <a:pt x="189476" y="508071"/>
                </a:cubicBezTo>
                <a:lnTo>
                  <a:pt x="185108" y="464735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68">
            <a:extLst>
              <a:ext uri="{FF2B5EF4-FFF2-40B4-BE49-F238E27FC236}">
                <a16:creationId xmlns:a16="http://schemas.microsoft.com/office/drawing/2014/main" id="{AA028D51-A190-4681-B745-F1D3FC437EA3}"/>
              </a:ext>
            </a:extLst>
          </p:cNvPr>
          <p:cNvSpPr/>
          <p:nvPr/>
        </p:nvSpPr>
        <p:spPr>
          <a:xfrm>
            <a:off x="4718701" y="4440329"/>
            <a:ext cx="2754234" cy="1483334"/>
          </a:xfrm>
          <a:custGeom>
            <a:avLst/>
            <a:gdLst>
              <a:gd name="connsiteX0" fmla="*/ 1077596 w 2754234"/>
              <a:gd name="connsiteY0" fmla="*/ 0 h 1483334"/>
              <a:gd name="connsiteX1" fmla="*/ 1209012 w 2754234"/>
              <a:gd name="connsiteY1" fmla="*/ 40793 h 1483334"/>
              <a:gd name="connsiteX2" fmla="*/ 1377299 w 2754234"/>
              <a:gd name="connsiteY2" fmla="*/ 57758 h 1483334"/>
              <a:gd name="connsiteX3" fmla="*/ 1545586 w 2754234"/>
              <a:gd name="connsiteY3" fmla="*/ 40793 h 1483334"/>
              <a:gd name="connsiteX4" fmla="*/ 1676559 w 2754234"/>
              <a:gd name="connsiteY4" fmla="*/ 137 h 1483334"/>
              <a:gd name="connsiteX5" fmla="*/ 2754234 w 2754234"/>
              <a:gd name="connsiteY5" fmla="*/ 1483334 h 1483334"/>
              <a:gd name="connsiteX6" fmla="*/ 0 w 2754234"/>
              <a:gd name="connsiteY6" fmla="*/ 1483334 h 14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4234" h="1483334">
                <a:moveTo>
                  <a:pt x="1077596" y="0"/>
                </a:moveTo>
                <a:lnTo>
                  <a:pt x="1209012" y="40793"/>
                </a:lnTo>
                <a:cubicBezTo>
                  <a:pt x="1263371" y="51917"/>
                  <a:pt x="1319653" y="57758"/>
                  <a:pt x="1377299" y="57758"/>
                </a:cubicBezTo>
                <a:cubicBezTo>
                  <a:pt x="1434946" y="57758"/>
                  <a:pt x="1491228" y="51917"/>
                  <a:pt x="1545586" y="40793"/>
                </a:cubicBezTo>
                <a:lnTo>
                  <a:pt x="1676559" y="137"/>
                </a:lnTo>
                <a:lnTo>
                  <a:pt x="2754234" y="1483334"/>
                </a:lnTo>
                <a:lnTo>
                  <a:pt x="0" y="1483334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69">
            <a:extLst>
              <a:ext uri="{FF2B5EF4-FFF2-40B4-BE49-F238E27FC236}">
                <a16:creationId xmlns:a16="http://schemas.microsoft.com/office/drawing/2014/main" id="{518DD1B0-8930-4C1F-B28B-CA5CDBDCCE24}"/>
              </a:ext>
            </a:extLst>
          </p:cNvPr>
          <p:cNvSpPr/>
          <p:nvPr/>
        </p:nvSpPr>
        <p:spPr>
          <a:xfrm>
            <a:off x="4905258" y="2341931"/>
            <a:ext cx="976431" cy="868097"/>
          </a:xfrm>
          <a:custGeom>
            <a:avLst/>
            <a:gdLst>
              <a:gd name="connsiteX0" fmla="*/ 976431 w 976431"/>
              <a:gd name="connsiteY0" fmla="*/ 0 h 868097"/>
              <a:gd name="connsiteX1" fmla="*/ 976431 w 976431"/>
              <a:gd name="connsiteY1" fmla="*/ 514905 h 868097"/>
              <a:gd name="connsiteX2" fmla="*/ 942431 w 976431"/>
              <a:gd name="connsiteY2" fmla="*/ 523647 h 868097"/>
              <a:gd name="connsiteX3" fmla="*/ 498326 w 976431"/>
              <a:gd name="connsiteY3" fmla="*/ 854261 h 868097"/>
              <a:gd name="connsiteX4" fmla="*/ 490816 w 976431"/>
              <a:gd name="connsiteY4" fmla="*/ 868097 h 868097"/>
              <a:gd name="connsiteX5" fmla="*/ 0 w 976431"/>
              <a:gd name="connsiteY5" fmla="*/ 708647 h 868097"/>
              <a:gd name="connsiteX6" fmla="*/ 12605 w 976431"/>
              <a:gd name="connsiteY6" fmla="*/ 682480 h 868097"/>
              <a:gd name="connsiteX7" fmla="*/ 920715 w 976431"/>
              <a:gd name="connsiteY7" fmla="*/ 8503 h 868097"/>
              <a:gd name="connsiteX8" fmla="*/ 976431 w 976431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1" h="868097">
                <a:moveTo>
                  <a:pt x="976431" y="0"/>
                </a:moveTo>
                <a:lnTo>
                  <a:pt x="976431" y="514905"/>
                </a:lnTo>
                <a:lnTo>
                  <a:pt x="942431" y="523647"/>
                </a:lnTo>
                <a:cubicBezTo>
                  <a:pt x="759401" y="580575"/>
                  <a:pt x="603368" y="698778"/>
                  <a:pt x="498326" y="854261"/>
                </a:cubicBezTo>
                <a:lnTo>
                  <a:pt x="490816" y="868097"/>
                </a:lnTo>
                <a:lnTo>
                  <a:pt x="0" y="708647"/>
                </a:lnTo>
                <a:lnTo>
                  <a:pt x="12605" y="682480"/>
                </a:lnTo>
                <a:cubicBezTo>
                  <a:pt x="198241" y="340754"/>
                  <a:pt x="528221" y="88819"/>
                  <a:pt x="920715" y="8503"/>
                </a:cubicBezTo>
                <a:lnTo>
                  <a:pt x="976431" y="0"/>
                </a:lnTo>
                <a:close/>
              </a:path>
            </a:pathLst>
          </a:custGeom>
          <a:gradFill flip="none" rotWithShape="1">
            <a:gsLst>
              <a:gs pos="0">
                <a:srgbClr val="D9126B">
                  <a:lumMod val="75000"/>
                </a:srgbClr>
              </a:gs>
              <a:gs pos="100000">
                <a:srgbClr val="D9126B"/>
              </a:gs>
            </a:gsLst>
            <a:lin ang="15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70">
            <a:extLst>
              <a:ext uri="{FF2B5EF4-FFF2-40B4-BE49-F238E27FC236}">
                <a16:creationId xmlns:a16="http://schemas.microsoft.com/office/drawing/2014/main" id="{E0289DB2-2884-42D1-9E78-BA0BC0F220C2}"/>
              </a:ext>
            </a:extLst>
          </p:cNvPr>
          <p:cNvSpPr/>
          <p:nvPr/>
        </p:nvSpPr>
        <p:spPr>
          <a:xfrm>
            <a:off x="6310313" y="2341931"/>
            <a:ext cx="976430" cy="868097"/>
          </a:xfrm>
          <a:custGeom>
            <a:avLst/>
            <a:gdLst>
              <a:gd name="connsiteX0" fmla="*/ 0 w 976430"/>
              <a:gd name="connsiteY0" fmla="*/ 0 h 868097"/>
              <a:gd name="connsiteX1" fmla="*/ 55714 w 976430"/>
              <a:gd name="connsiteY1" fmla="*/ 8503 h 868097"/>
              <a:gd name="connsiteX2" fmla="*/ 963824 w 976430"/>
              <a:gd name="connsiteY2" fmla="*/ 682480 h 868097"/>
              <a:gd name="connsiteX3" fmla="*/ 976430 w 976430"/>
              <a:gd name="connsiteY3" fmla="*/ 708647 h 868097"/>
              <a:gd name="connsiteX4" fmla="*/ 485614 w 976430"/>
              <a:gd name="connsiteY4" fmla="*/ 868097 h 868097"/>
              <a:gd name="connsiteX5" fmla="*/ 478103 w 976430"/>
              <a:gd name="connsiteY5" fmla="*/ 854261 h 868097"/>
              <a:gd name="connsiteX6" fmla="*/ 33998 w 976430"/>
              <a:gd name="connsiteY6" fmla="*/ 523647 h 868097"/>
              <a:gd name="connsiteX7" fmla="*/ 0 w 976430"/>
              <a:gd name="connsiteY7" fmla="*/ 514905 h 868097"/>
              <a:gd name="connsiteX8" fmla="*/ 0 w 976430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0" h="868097">
                <a:moveTo>
                  <a:pt x="0" y="0"/>
                </a:moveTo>
                <a:lnTo>
                  <a:pt x="55714" y="8503"/>
                </a:lnTo>
                <a:cubicBezTo>
                  <a:pt x="448208" y="88819"/>
                  <a:pt x="778188" y="340754"/>
                  <a:pt x="963824" y="682480"/>
                </a:cubicBezTo>
                <a:lnTo>
                  <a:pt x="976430" y="708647"/>
                </a:lnTo>
                <a:lnTo>
                  <a:pt x="485614" y="868097"/>
                </a:lnTo>
                <a:lnTo>
                  <a:pt x="478103" y="854261"/>
                </a:lnTo>
                <a:cubicBezTo>
                  <a:pt x="373061" y="698778"/>
                  <a:pt x="217028" y="580575"/>
                  <a:pt x="33998" y="523647"/>
                </a:cubicBezTo>
                <a:lnTo>
                  <a:pt x="0" y="5149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rgbClr val="013D4D">
                  <a:lumMod val="90000"/>
                  <a:lumOff val="10000"/>
                </a:srgbClr>
              </a:gs>
              <a:gs pos="100000">
                <a:srgbClr val="013D4D">
                  <a:lumMod val="75000"/>
                  <a:lumOff val="25000"/>
                </a:srgbClr>
              </a:gs>
            </a:gsLst>
            <a:lin ang="17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71">
            <a:extLst>
              <a:ext uri="{FF2B5EF4-FFF2-40B4-BE49-F238E27FC236}">
                <a16:creationId xmlns:a16="http://schemas.microsoft.com/office/drawing/2014/main" id="{82482DE6-6334-4EF6-85D0-9FD8626B1E20}"/>
              </a:ext>
            </a:extLst>
          </p:cNvPr>
          <p:cNvSpPr/>
          <p:nvPr/>
        </p:nvSpPr>
        <p:spPr>
          <a:xfrm>
            <a:off x="4756150" y="3459282"/>
            <a:ext cx="695147" cy="1148517"/>
          </a:xfrm>
          <a:custGeom>
            <a:avLst/>
            <a:gdLst>
              <a:gd name="connsiteX0" fmla="*/ 17111 w 695147"/>
              <a:gd name="connsiteY0" fmla="*/ 0 h 1148517"/>
              <a:gd name="connsiteX1" fmla="*/ 509244 w 695147"/>
              <a:gd name="connsiteY1" fmla="*/ 159944 h 1148517"/>
              <a:gd name="connsiteX2" fmla="*/ 504825 w 695147"/>
              <a:gd name="connsiteY2" fmla="*/ 203780 h 1148517"/>
              <a:gd name="connsiteX3" fmla="*/ 647434 w 695147"/>
              <a:gd name="connsiteY3" fmla="*/ 670651 h 1148517"/>
              <a:gd name="connsiteX4" fmla="*/ 695147 w 695147"/>
              <a:gd name="connsiteY4" fmla="*/ 728479 h 1148517"/>
              <a:gd name="connsiteX5" fmla="*/ 389996 w 695147"/>
              <a:gd name="connsiteY5" fmla="*/ 1148517 h 1148517"/>
              <a:gd name="connsiteX6" fmla="*/ 305957 w 695147"/>
              <a:gd name="connsiteY6" fmla="*/ 1056050 h 1148517"/>
              <a:gd name="connsiteX7" fmla="*/ 0 w 695147"/>
              <a:gd name="connsiteY7" fmla="*/ 203781 h 1148517"/>
              <a:gd name="connsiteX8" fmla="*/ 6917 w 695147"/>
              <a:gd name="connsiteY8" fmla="*/ 66789 h 1148517"/>
              <a:gd name="connsiteX9" fmla="*/ 17111 w 695147"/>
              <a:gd name="connsiteY9" fmla="*/ 0 h 114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147" h="1148517">
                <a:moveTo>
                  <a:pt x="17111" y="0"/>
                </a:moveTo>
                <a:lnTo>
                  <a:pt x="509244" y="159944"/>
                </a:lnTo>
                <a:lnTo>
                  <a:pt x="504825" y="203780"/>
                </a:lnTo>
                <a:cubicBezTo>
                  <a:pt x="504825" y="376720"/>
                  <a:pt x="557398" y="537380"/>
                  <a:pt x="647434" y="670651"/>
                </a:cubicBezTo>
                <a:lnTo>
                  <a:pt x="695147" y="728479"/>
                </a:lnTo>
                <a:lnTo>
                  <a:pt x="389996" y="1148517"/>
                </a:lnTo>
                <a:lnTo>
                  <a:pt x="305957" y="1056050"/>
                </a:lnTo>
                <a:cubicBezTo>
                  <a:pt x="114819" y="824445"/>
                  <a:pt x="0" y="527522"/>
                  <a:pt x="0" y="203781"/>
                </a:cubicBezTo>
                <a:cubicBezTo>
                  <a:pt x="0" y="157532"/>
                  <a:pt x="2343" y="111831"/>
                  <a:pt x="6917" y="66789"/>
                </a:cubicBezTo>
                <a:lnTo>
                  <a:pt x="17111" y="0"/>
                </a:lnTo>
                <a:close/>
              </a:path>
            </a:pathLst>
          </a:custGeom>
          <a:gradFill flip="none" rotWithShape="1">
            <a:gsLst>
              <a:gs pos="5000">
                <a:srgbClr val="FE7600">
                  <a:lumMod val="75000"/>
                </a:srgbClr>
              </a:gs>
              <a:gs pos="100000">
                <a:srgbClr val="FE7600"/>
              </a:gs>
            </a:gsLst>
            <a:lin ang="8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75">
            <a:extLst>
              <a:ext uri="{FF2B5EF4-FFF2-40B4-BE49-F238E27FC236}">
                <a16:creationId xmlns:a16="http://schemas.microsoft.com/office/drawing/2014/main" id="{C350FCA4-F57F-4243-8FA6-81823239158A}"/>
              </a:ext>
            </a:extLst>
          </p:cNvPr>
          <p:cNvSpPr/>
          <p:nvPr/>
        </p:nvSpPr>
        <p:spPr>
          <a:xfrm>
            <a:off x="6741549" y="3459774"/>
            <a:ext cx="694301" cy="1147053"/>
          </a:xfrm>
          <a:custGeom>
            <a:avLst/>
            <a:gdLst>
              <a:gd name="connsiteX0" fmla="*/ 677266 w 694301"/>
              <a:gd name="connsiteY0" fmla="*/ 0 h 1147053"/>
              <a:gd name="connsiteX1" fmla="*/ 687384 w 694301"/>
              <a:gd name="connsiteY1" fmla="*/ 66297 h 1147053"/>
              <a:gd name="connsiteX2" fmla="*/ 694301 w 694301"/>
              <a:gd name="connsiteY2" fmla="*/ 203289 h 1147053"/>
              <a:gd name="connsiteX3" fmla="*/ 388344 w 694301"/>
              <a:gd name="connsiteY3" fmla="*/ 1055558 h 1147053"/>
              <a:gd name="connsiteX4" fmla="*/ 305189 w 694301"/>
              <a:gd name="connsiteY4" fmla="*/ 1147053 h 1147053"/>
              <a:gd name="connsiteX5" fmla="*/ 0 w 694301"/>
              <a:gd name="connsiteY5" fmla="*/ 726963 h 1147053"/>
              <a:gd name="connsiteX6" fmla="*/ 46867 w 694301"/>
              <a:gd name="connsiteY6" fmla="*/ 670159 h 1147053"/>
              <a:gd name="connsiteX7" fmla="*/ 189476 w 694301"/>
              <a:gd name="connsiteY7" fmla="*/ 203288 h 1147053"/>
              <a:gd name="connsiteX8" fmla="*/ 185108 w 694301"/>
              <a:gd name="connsiteY8" fmla="*/ 159952 h 1147053"/>
              <a:gd name="connsiteX9" fmla="*/ 677266 w 694301"/>
              <a:gd name="connsiteY9" fmla="*/ 0 h 114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301" h="1147053">
                <a:moveTo>
                  <a:pt x="677266" y="0"/>
                </a:moveTo>
                <a:lnTo>
                  <a:pt x="687384" y="66297"/>
                </a:lnTo>
                <a:cubicBezTo>
                  <a:pt x="691958" y="111339"/>
                  <a:pt x="694301" y="157040"/>
                  <a:pt x="694301" y="203289"/>
                </a:cubicBezTo>
                <a:cubicBezTo>
                  <a:pt x="694301" y="527030"/>
                  <a:pt x="579482" y="823953"/>
                  <a:pt x="388344" y="1055558"/>
                </a:cubicBezTo>
                <a:lnTo>
                  <a:pt x="305189" y="1147053"/>
                </a:lnTo>
                <a:lnTo>
                  <a:pt x="0" y="726963"/>
                </a:lnTo>
                <a:lnTo>
                  <a:pt x="46867" y="670159"/>
                </a:lnTo>
                <a:cubicBezTo>
                  <a:pt x="136903" y="536888"/>
                  <a:pt x="189476" y="376228"/>
                  <a:pt x="189476" y="203288"/>
                </a:cubicBezTo>
                <a:lnTo>
                  <a:pt x="185108" y="159952"/>
                </a:lnTo>
                <a:lnTo>
                  <a:pt x="677266" y="0"/>
                </a:lnTo>
                <a:close/>
              </a:path>
            </a:pathLst>
          </a:custGeom>
          <a:gradFill flip="none" rotWithShape="1">
            <a:gsLst>
              <a:gs pos="16000">
                <a:srgbClr val="B1DB15">
                  <a:lumMod val="75000"/>
                </a:srgbClr>
              </a:gs>
              <a:gs pos="100000">
                <a:srgbClr val="B1DB15"/>
              </a:gs>
            </a:gsLst>
            <a:lin ang="21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78">
            <a:extLst>
              <a:ext uri="{FF2B5EF4-FFF2-40B4-BE49-F238E27FC236}">
                <a16:creationId xmlns:a16="http://schemas.microsoft.com/office/drawing/2014/main" id="{9A768E68-B7BD-4634-8987-DBA3073C4C9F}"/>
              </a:ext>
            </a:extLst>
          </p:cNvPr>
          <p:cNvSpPr/>
          <p:nvPr/>
        </p:nvSpPr>
        <p:spPr>
          <a:xfrm>
            <a:off x="5492704" y="4440329"/>
            <a:ext cx="1206228" cy="562584"/>
          </a:xfrm>
          <a:custGeom>
            <a:avLst/>
            <a:gdLst>
              <a:gd name="connsiteX0" fmla="*/ 303593 w 1206228"/>
              <a:gd name="connsiteY0" fmla="*/ 0 h 562584"/>
              <a:gd name="connsiteX1" fmla="*/ 435009 w 1206228"/>
              <a:gd name="connsiteY1" fmla="*/ 40793 h 562584"/>
              <a:gd name="connsiteX2" fmla="*/ 603296 w 1206228"/>
              <a:gd name="connsiteY2" fmla="*/ 57758 h 562584"/>
              <a:gd name="connsiteX3" fmla="*/ 771583 w 1206228"/>
              <a:gd name="connsiteY3" fmla="*/ 40793 h 562584"/>
              <a:gd name="connsiteX4" fmla="*/ 902556 w 1206228"/>
              <a:gd name="connsiteY4" fmla="*/ 137 h 562584"/>
              <a:gd name="connsiteX5" fmla="*/ 1206228 w 1206228"/>
              <a:gd name="connsiteY5" fmla="*/ 418079 h 562584"/>
              <a:gd name="connsiteX6" fmla="*/ 1124826 w 1206228"/>
              <a:gd name="connsiteY6" fmla="*/ 457292 h 562584"/>
              <a:gd name="connsiteX7" fmla="*/ 603296 w 1206228"/>
              <a:gd name="connsiteY7" fmla="*/ 562584 h 562584"/>
              <a:gd name="connsiteX8" fmla="*/ 81766 w 1206228"/>
              <a:gd name="connsiteY8" fmla="*/ 457292 h 562584"/>
              <a:gd name="connsiteX9" fmla="*/ 0 w 1206228"/>
              <a:gd name="connsiteY9" fmla="*/ 417903 h 562584"/>
              <a:gd name="connsiteX10" fmla="*/ 303593 w 1206228"/>
              <a:gd name="connsiteY10" fmla="*/ 0 h 56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28" h="562584">
                <a:moveTo>
                  <a:pt x="303593" y="0"/>
                </a:moveTo>
                <a:lnTo>
                  <a:pt x="435009" y="40793"/>
                </a:lnTo>
                <a:cubicBezTo>
                  <a:pt x="489368" y="51917"/>
                  <a:pt x="545650" y="57758"/>
                  <a:pt x="603296" y="57758"/>
                </a:cubicBezTo>
                <a:cubicBezTo>
                  <a:pt x="660943" y="57758"/>
                  <a:pt x="717225" y="51917"/>
                  <a:pt x="771583" y="40793"/>
                </a:cubicBezTo>
                <a:lnTo>
                  <a:pt x="902556" y="137"/>
                </a:lnTo>
                <a:lnTo>
                  <a:pt x="1206228" y="418079"/>
                </a:lnTo>
                <a:lnTo>
                  <a:pt x="1124826" y="457292"/>
                </a:lnTo>
                <a:cubicBezTo>
                  <a:pt x="964529" y="525092"/>
                  <a:pt x="788291" y="562584"/>
                  <a:pt x="603296" y="562584"/>
                </a:cubicBezTo>
                <a:cubicBezTo>
                  <a:pt x="418301" y="562584"/>
                  <a:pt x="242063" y="525092"/>
                  <a:pt x="81766" y="457292"/>
                </a:cubicBezTo>
                <a:lnTo>
                  <a:pt x="0" y="417903"/>
                </a:lnTo>
                <a:lnTo>
                  <a:pt x="303593" y="0"/>
                </a:lnTo>
                <a:close/>
              </a:path>
            </a:pathLst>
          </a:custGeom>
          <a:gradFill flip="none" rotWithShape="1">
            <a:gsLst>
              <a:gs pos="23000">
                <a:srgbClr val="FFE200">
                  <a:lumMod val="75000"/>
                </a:srgbClr>
              </a:gs>
              <a:gs pos="100000">
                <a:srgbClr val="FFE200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83">
            <a:extLst>
              <a:ext uri="{FF2B5EF4-FFF2-40B4-BE49-F238E27FC236}">
                <a16:creationId xmlns:a16="http://schemas.microsoft.com/office/drawing/2014/main" id="{5E1E438A-D1BE-41B0-911E-6A0164EC4CF4}"/>
              </a:ext>
            </a:extLst>
          </p:cNvPr>
          <p:cNvSpPr txBox="1"/>
          <p:nvPr/>
        </p:nvSpPr>
        <p:spPr>
          <a:xfrm>
            <a:off x="6757730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rPr>
              <a:t>01</a:t>
            </a:r>
          </a:p>
        </p:txBody>
      </p:sp>
      <p:sp>
        <p:nvSpPr>
          <p:cNvPr id="19" name="TextBox 84">
            <a:extLst>
              <a:ext uri="{FF2B5EF4-FFF2-40B4-BE49-F238E27FC236}">
                <a16:creationId xmlns:a16="http://schemas.microsoft.com/office/drawing/2014/main" id="{6FC44ECF-0498-41FF-B9C2-8B406D04F02F}"/>
              </a:ext>
            </a:extLst>
          </p:cNvPr>
          <p:cNvSpPr txBox="1"/>
          <p:nvPr/>
        </p:nvSpPr>
        <p:spPr>
          <a:xfrm>
            <a:off x="5690899" y="513754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E200">
                    <a:lumMod val="75000"/>
                  </a:srgbClr>
                </a:solidFill>
                <a:latin typeface="Calibri" panose="020F0502020204030204"/>
              </a:rPr>
              <a:t>03</a:t>
            </a:r>
          </a:p>
        </p:txBody>
      </p:sp>
      <p:sp>
        <p:nvSpPr>
          <p:cNvPr id="20" name="TextBox 85">
            <a:extLst>
              <a:ext uri="{FF2B5EF4-FFF2-40B4-BE49-F238E27FC236}">
                <a16:creationId xmlns:a16="http://schemas.microsoft.com/office/drawing/2014/main" id="{CD94F3C7-8C96-47F6-A6E1-08668131FD1E}"/>
              </a:ext>
            </a:extLst>
          </p:cNvPr>
          <p:cNvSpPr txBox="1"/>
          <p:nvPr/>
        </p:nvSpPr>
        <p:spPr>
          <a:xfrm>
            <a:off x="3884401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E7600"/>
                </a:solidFill>
                <a:latin typeface="Calibri" panose="020F0502020204030204"/>
              </a:rPr>
              <a:t>04</a:t>
            </a:r>
          </a:p>
        </p:txBody>
      </p:sp>
      <p:sp>
        <p:nvSpPr>
          <p:cNvPr id="21" name="TextBox 86">
            <a:extLst>
              <a:ext uri="{FF2B5EF4-FFF2-40B4-BE49-F238E27FC236}">
                <a16:creationId xmlns:a16="http://schemas.microsoft.com/office/drawing/2014/main" id="{0DF5DF38-69F8-4900-9384-FE7761AC832E}"/>
              </a:ext>
            </a:extLst>
          </p:cNvPr>
          <p:cNvSpPr txBox="1"/>
          <p:nvPr/>
        </p:nvSpPr>
        <p:spPr>
          <a:xfrm>
            <a:off x="7491306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B1DB15">
                    <a:lumMod val="75000"/>
                  </a:srgbClr>
                </a:solidFill>
                <a:latin typeface="Calibri" panose="020F0502020204030204"/>
              </a:rPr>
              <a:t>02</a:t>
            </a:r>
          </a:p>
        </p:txBody>
      </p:sp>
      <p:sp>
        <p:nvSpPr>
          <p:cNvPr id="22" name="TextBox 87">
            <a:extLst>
              <a:ext uri="{FF2B5EF4-FFF2-40B4-BE49-F238E27FC236}">
                <a16:creationId xmlns:a16="http://schemas.microsoft.com/office/drawing/2014/main" id="{CE731E4C-9327-476F-A6DB-88CB1694DF44}"/>
              </a:ext>
            </a:extLst>
          </p:cNvPr>
          <p:cNvSpPr txBox="1"/>
          <p:nvPr/>
        </p:nvSpPr>
        <p:spPr>
          <a:xfrm>
            <a:off x="4492958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D9126B"/>
                </a:solidFill>
                <a:latin typeface="Calibri" panose="020F0502020204030204"/>
              </a:rPr>
              <a:t>05</a:t>
            </a:r>
          </a:p>
        </p:txBody>
      </p:sp>
      <p:grpSp>
        <p:nvGrpSpPr>
          <p:cNvPr id="23" name="Group 96">
            <a:extLst>
              <a:ext uri="{FF2B5EF4-FFF2-40B4-BE49-F238E27FC236}">
                <a16:creationId xmlns:a16="http://schemas.microsoft.com/office/drawing/2014/main" id="{DF24978E-FCE6-4AE8-A0B9-BE0662A5FF15}"/>
              </a:ext>
            </a:extLst>
          </p:cNvPr>
          <p:cNvGrpSpPr/>
          <p:nvPr/>
        </p:nvGrpSpPr>
        <p:grpSpPr>
          <a:xfrm>
            <a:off x="8921977" y="4117739"/>
            <a:ext cx="2937088" cy="1474819"/>
            <a:chOff x="8921977" y="1466725"/>
            <a:chExt cx="2937088" cy="1474819"/>
          </a:xfrm>
        </p:grpSpPr>
        <p:sp>
          <p:nvSpPr>
            <p:cNvPr id="24" name="TextBox 97">
              <a:extLst>
                <a:ext uri="{FF2B5EF4-FFF2-40B4-BE49-F238E27FC236}">
                  <a16:creationId xmlns:a16="http://schemas.microsoft.com/office/drawing/2014/main" id="{6A6176F8-F66B-4368-981E-834CC7C8BE76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B1DB15">
                      <a:lumMod val="75000"/>
                    </a:srgbClr>
                  </a:solidFill>
                  <a:latin typeface="Calibri" panose="020F0502020204030204"/>
                </a:rPr>
                <a:t>Application Portability</a:t>
              </a:r>
            </a:p>
          </p:txBody>
        </p:sp>
        <p:sp>
          <p:nvSpPr>
            <p:cNvPr id="25" name="TextBox 98">
              <a:extLst>
                <a:ext uri="{FF2B5EF4-FFF2-40B4-BE49-F238E27FC236}">
                  <a16:creationId xmlns:a16="http://schemas.microsoft.com/office/drawing/2014/main" id="{4E74ECEE-077B-4CC4-AA81-30CDE06DB582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 puts application and all of its dependencies into a container which is portable among different platforms, Linux distributions and clouds. Each container is self contained.</a:t>
              </a:r>
            </a:p>
          </p:txBody>
        </p:sp>
      </p:grpSp>
      <p:grpSp>
        <p:nvGrpSpPr>
          <p:cNvPr id="26" name="Group 99">
            <a:extLst>
              <a:ext uri="{FF2B5EF4-FFF2-40B4-BE49-F238E27FC236}">
                <a16:creationId xmlns:a16="http://schemas.microsoft.com/office/drawing/2014/main" id="{DAEE7560-1102-44E6-B46C-F198F922B27E}"/>
              </a:ext>
            </a:extLst>
          </p:cNvPr>
          <p:cNvGrpSpPr/>
          <p:nvPr/>
        </p:nvGrpSpPr>
        <p:grpSpPr>
          <a:xfrm>
            <a:off x="340730" y="4768835"/>
            <a:ext cx="2937088" cy="1290153"/>
            <a:chOff x="8921977" y="4073386"/>
            <a:chExt cx="2937088" cy="1290153"/>
          </a:xfrm>
        </p:grpSpPr>
        <p:sp>
          <p:nvSpPr>
            <p:cNvPr id="27" name="TextBox 100">
              <a:extLst>
                <a:ext uri="{FF2B5EF4-FFF2-40B4-BE49-F238E27FC236}">
                  <a16:creationId xmlns:a16="http://schemas.microsoft.com/office/drawing/2014/main" id="{B6BEF841-32BC-4F2D-8DE2-D1E03F8BDFCE}"/>
                </a:ext>
              </a:extLst>
            </p:cNvPr>
            <p:cNvSpPr txBox="1"/>
            <p:nvPr/>
          </p:nvSpPr>
          <p:spPr>
            <a:xfrm>
              <a:off x="8921977" y="407338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E200">
                      <a:lumMod val="75000"/>
                    </a:srgbClr>
                  </a:solidFill>
                  <a:latin typeface="Calibri" panose="020F0502020204030204"/>
                </a:rPr>
                <a:t>Resource Utilization</a:t>
              </a:r>
            </a:p>
          </p:txBody>
        </p:sp>
        <p:sp>
          <p:nvSpPr>
            <p:cNvPr id="28" name="TextBox 101">
              <a:extLst>
                <a:ext uri="{FF2B5EF4-FFF2-40B4-BE49-F238E27FC236}">
                  <a16:creationId xmlns:a16="http://schemas.microsoft.com/office/drawing/2014/main" id="{6A92BFE7-CD76-42BD-9E8D-A9AC66D3BDF3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Containers share the machine’s OS system kernel and therefore do not require an OS per application, driving higher server efficiencies and reducing server and licensing costs.</a:t>
              </a:r>
            </a:p>
          </p:txBody>
        </p:sp>
      </p:grpSp>
      <p:grpSp>
        <p:nvGrpSpPr>
          <p:cNvPr id="29" name="Group 102">
            <a:extLst>
              <a:ext uri="{FF2B5EF4-FFF2-40B4-BE49-F238E27FC236}">
                <a16:creationId xmlns:a16="http://schemas.microsoft.com/office/drawing/2014/main" id="{5789E0B4-4CE0-4E70-A5EC-132A2E70826D}"/>
              </a:ext>
            </a:extLst>
          </p:cNvPr>
          <p:cNvGrpSpPr/>
          <p:nvPr/>
        </p:nvGrpSpPr>
        <p:grpSpPr>
          <a:xfrm>
            <a:off x="332936" y="3136972"/>
            <a:ext cx="2937088" cy="1290153"/>
            <a:chOff x="332936" y="2627766"/>
            <a:chExt cx="2937088" cy="1290153"/>
          </a:xfrm>
        </p:grpSpPr>
        <p:sp>
          <p:nvSpPr>
            <p:cNvPr id="30" name="TextBox 103">
              <a:extLst>
                <a:ext uri="{FF2B5EF4-FFF2-40B4-BE49-F238E27FC236}">
                  <a16:creationId xmlns:a16="http://schemas.microsoft.com/office/drawing/2014/main" id="{215F75D2-784A-40CE-AEFE-57B5612A007E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E7600"/>
                  </a:solidFill>
                  <a:latin typeface="Calibri" panose="020F0502020204030204"/>
                </a:rPr>
                <a:t>Security</a:t>
              </a:r>
              <a:endParaRPr lang="en-US" sz="2400" b="1" cap="all" dirty="0">
                <a:solidFill>
                  <a:srgbClr val="FE7600"/>
                </a:solidFill>
                <a:latin typeface="Calibri" panose="020F0502020204030204"/>
              </a:endParaRPr>
            </a:p>
          </p:txBody>
        </p:sp>
        <p:sp>
          <p:nvSpPr>
            <p:cNvPr id="31" name="TextBox 104">
              <a:extLst>
                <a:ext uri="{FF2B5EF4-FFF2-40B4-BE49-F238E27FC236}">
                  <a16:creationId xmlns:a16="http://schemas.microsoft.com/office/drawing/2014/main" id="{8613364F-8525-4B06-B4E6-F1705A9F1D16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Applications are safer in containers and Docker provides great isolation capabilities. Containers can provide user environments whose resource requirements can be strictly controlled.</a:t>
              </a:r>
            </a:p>
          </p:txBody>
        </p:sp>
      </p:grpSp>
      <p:grpSp>
        <p:nvGrpSpPr>
          <p:cNvPr id="32" name="Group 108">
            <a:extLst>
              <a:ext uri="{FF2B5EF4-FFF2-40B4-BE49-F238E27FC236}">
                <a16:creationId xmlns:a16="http://schemas.microsoft.com/office/drawing/2014/main" id="{3564F1A3-12F0-41CD-B3CD-EA81F21D19D7}"/>
              </a:ext>
            </a:extLst>
          </p:cNvPr>
          <p:cNvGrpSpPr/>
          <p:nvPr/>
        </p:nvGrpSpPr>
        <p:grpSpPr>
          <a:xfrm>
            <a:off x="8929772" y="2412645"/>
            <a:ext cx="2937088" cy="1474819"/>
            <a:chOff x="8921977" y="1466725"/>
            <a:chExt cx="2937088" cy="1474819"/>
          </a:xfrm>
        </p:grpSpPr>
        <p:sp>
          <p:nvSpPr>
            <p:cNvPr id="33" name="TextBox 109">
              <a:extLst>
                <a:ext uri="{FF2B5EF4-FFF2-40B4-BE49-F238E27FC236}">
                  <a16:creationId xmlns:a16="http://schemas.microsoft.com/office/drawing/2014/main" id="{24BF7484-A438-4125-A256-D87D6BECC5CD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013D4D">
                      <a:lumMod val="90000"/>
                      <a:lumOff val="10000"/>
                    </a:srgbClr>
                  </a:solidFill>
                  <a:latin typeface="Calibri" panose="020F0502020204030204"/>
                </a:rPr>
                <a:t>Deployment</a:t>
              </a:r>
              <a:endParaRPr lang="en-US" sz="2400" b="1" cap="all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34" name="TextBox 110">
              <a:extLst>
                <a:ext uri="{FF2B5EF4-FFF2-40B4-BE49-F238E27FC236}">
                  <a16:creationId xmlns:a16="http://schemas.microsoft.com/office/drawing/2014/main" id="{BEEEFE15-A80F-4970-B335-D40D4B3C5836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Microservices can be deployed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independendly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by Docker. A Deployment is a simple replacement of one docker container by another. If correctly managed, there is no downtime. </a:t>
              </a:r>
            </a:p>
          </p:txBody>
        </p:sp>
      </p:grpSp>
      <p:grpSp>
        <p:nvGrpSpPr>
          <p:cNvPr id="35" name="Group 111">
            <a:extLst>
              <a:ext uri="{FF2B5EF4-FFF2-40B4-BE49-F238E27FC236}">
                <a16:creationId xmlns:a16="http://schemas.microsoft.com/office/drawing/2014/main" id="{9E2136CA-79F0-4E86-BEFA-40DC3B6DCA6F}"/>
              </a:ext>
            </a:extLst>
          </p:cNvPr>
          <p:cNvGrpSpPr/>
          <p:nvPr/>
        </p:nvGrpSpPr>
        <p:grpSpPr>
          <a:xfrm>
            <a:off x="340731" y="1476212"/>
            <a:ext cx="2937088" cy="1474819"/>
            <a:chOff x="332936" y="2627766"/>
            <a:chExt cx="2937088" cy="1474819"/>
          </a:xfrm>
        </p:grpSpPr>
        <p:sp>
          <p:nvSpPr>
            <p:cNvPr id="36" name="TextBox 112">
              <a:extLst>
                <a:ext uri="{FF2B5EF4-FFF2-40B4-BE49-F238E27FC236}">
                  <a16:creationId xmlns:a16="http://schemas.microsoft.com/office/drawing/2014/main" id="{27CEEF9B-59DC-4319-8E2C-15628B53AB9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D9126B"/>
                  </a:solidFill>
                  <a:latin typeface="Calibri" panose="020F0502020204030204"/>
                </a:rPr>
                <a:t>State Of The Art</a:t>
              </a:r>
            </a:p>
          </p:txBody>
        </p:sp>
        <p:sp>
          <p:nvSpPr>
            <p:cNvPr id="37" name="TextBox 113">
              <a:extLst>
                <a:ext uri="{FF2B5EF4-FFF2-40B4-BE49-F238E27FC236}">
                  <a16:creationId xmlns:a16="http://schemas.microsoft.com/office/drawing/2014/main" id="{663F2986-CE2F-4FCD-A2EB-F03BACE327E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More than 2 million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dockerized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application in the hub and more than 50 billion container downloads. The docker user community has grown huge and so the evolution of this technology is saved. </a:t>
              </a:r>
            </a:p>
          </p:txBody>
        </p:sp>
      </p:grpSp>
      <p:sp>
        <p:nvSpPr>
          <p:cNvPr id="38" name="Oval 114">
            <a:extLst>
              <a:ext uri="{FF2B5EF4-FFF2-40B4-BE49-F238E27FC236}">
                <a16:creationId xmlns:a16="http://schemas.microsoft.com/office/drawing/2014/main" id="{6686E4EA-90C0-4AB1-A25C-BF8F4C93D857}"/>
              </a:ext>
            </a:extLst>
          </p:cNvPr>
          <p:cNvSpPr/>
          <p:nvPr/>
        </p:nvSpPr>
        <p:spPr>
          <a:xfrm>
            <a:off x="5499729" y="3060290"/>
            <a:ext cx="1188000" cy="1188000"/>
          </a:xfrm>
          <a:prstGeom prst="ellipse">
            <a:avLst/>
          </a:pr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1AB9C28-FFC3-48ED-A2E5-94BD607C6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468" y="3111695"/>
            <a:ext cx="1099860" cy="10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27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942279"/>
              </p:ext>
            </p:extLst>
          </p:nvPr>
        </p:nvGraphicFramePr>
        <p:xfrm>
          <a:off x="623889" y="1989138"/>
          <a:ext cx="4689517" cy="2439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4254C-C7B5-49AE-9A32-1FB25184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EEA40F-A6EE-4E7E-A8F0-7FE34DF9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8983899" cy="4029763"/>
          </a:xfrm>
        </p:spPr>
        <p:txBody>
          <a:bodyPr/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computer program that performs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"containerization".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containerization, refers to an operating system feature in which the kernel allows the existence of multiple isolated user-space instances.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F34303-023E-4EB7-AEF0-8E71B48B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6FF32B-233A-45F9-BD19-54A3D6829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</p:txBody>
      </p:sp>
      <p:pic>
        <p:nvPicPr>
          <p:cNvPr id="33794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0"/>
          <a:stretch/>
        </p:blipFill>
        <p:spPr bwMode="auto">
          <a:xfrm>
            <a:off x="2318572" y="3465411"/>
            <a:ext cx="2862879" cy="24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Das Docker-Logo ">
            <a:extLst>
              <a:ext uri="{FF2B5EF4-FFF2-40B4-BE49-F238E27FC236}">
                <a16:creationId xmlns:a16="http://schemas.microsoft.com/office/drawing/2014/main" id="{816AA310-AE22-4226-A130-C565FD57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/>
        </p:blipFill>
        <p:spPr bwMode="auto">
          <a:xfrm>
            <a:off x="6540846" y="3303016"/>
            <a:ext cx="3073054" cy="26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241040" y="6040120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Bisher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87682" y="5950850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Heute</a:t>
            </a:r>
          </a:p>
        </p:txBody>
      </p:sp>
    </p:spTree>
    <p:extLst>
      <p:ext uri="{BB962C8B-B14F-4D97-AF65-F5344CB8AC3E}">
        <p14:creationId xmlns:p14="http://schemas.microsoft.com/office/powerpoint/2010/main" val="21721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28207" y="710300"/>
            <a:ext cx="10940400" cy="342000"/>
          </a:xfrm>
        </p:spPr>
        <p:txBody>
          <a:bodyPr/>
          <a:lstStyle/>
          <a:p>
            <a:r>
              <a:rPr lang="de-DE" dirty="0"/>
              <a:t>Überblick von Docker Befehlen</a:t>
            </a:r>
          </a:p>
        </p:txBody>
      </p:sp>
      <p:sp>
        <p:nvSpPr>
          <p:cNvPr id="3" name="Zylinder 2"/>
          <p:cNvSpPr/>
          <p:nvPr/>
        </p:nvSpPr>
        <p:spPr>
          <a:xfrm>
            <a:off x="2193059" y="2114244"/>
            <a:ext cx="812800" cy="8509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768943" y="3041344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Docker-Registry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53093" y="5092394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Dockerfile</a:t>
            </a:r>
          </a:p>
        </p:txBody>
      </p:sp>
      <p:cxnSp>
        <p:nvCxnSpPr>
          <p:cNvPr id="13" name="Gerade Verbindung mit Pfeil 12"/>
          <p:cNvCxnSpPr>
            <a:stCxn id="3" idx="4"/>
          </p:cNvCxnSpPr>
          <p:nvPr/>
        </p:nvCxnSpPr>
        <p:spPr>
          <a:xfrm>
            <a:off x="3005859" y="2539694"/>
            <a:ext cx="1574800" cy="9842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2936009" y="3726838"/>
            <a:ext cx="1644650" cy="85279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Prozess 18"/>
          <p:cNvSpPr/>
          <p:nvPr/>
        </p:nvSpPr>
        <p:spPr>
          <a:xfrm>
            <a:off x="5036525" y="3523944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Flussdiagramm: Prozess 19"/>
          <p:cNvSpPr/>
          <p:nvPr/>
        </p:nvSpPr>
        <p:spPr>
          <a:xfrm>
            <a:off x="5036525" y="342304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5036525" y="331548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Flussdiagramm: Prozess 21"/>
          <p:cNvSpPr/>
          <p:nvPr/>
        </p:nvSpPr>
        <p:spPr>
          <a:xfrm>
            <a:off x="5036525" y="320792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688100" y="4135131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Image</a:t>
            </a: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6075018" y="3784990"/>
            <a:ext cx="204259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Würfel 25"/>
          <p:cNvSpPr/>
          <p:nvPr/>
        </p:nvSpPr>
        <p:spPr>
          <a:xfrm>
            <a:off x="8638309" y="384888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Würfel 27"/>
          <p:cNvSpPr/>
          <p:nvPr/>
        </p:nvSpPr>
        <p:spPr>
          <a:xfrm>
            <a:off x="8638309" y="3423727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8638309" y="2998574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462375" y="4410354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Container</a:t>
            </a:r>
          </a:p>
        </p:txBody>
      </p:sp>
      <p:cxnSp>
        <p:nvCxnSpPr>
          <p:cNvPr id="31" name="Gerade Verbindung mit Pfeil 30"/>
          <p:cNvCxnSpPr/>
          <p:nvPr/>
        </p:nvCxnSpPr>
        <p:spPr>
          <a:xfrm flipH="1" flipV="1">
            <a:off x="3145485" y="2299743"/>
            <a:ext cx="1602708" cy="10157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 rot="1974286">
            <a:off x="3326136" y="279754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pull</a:t>
            </a:r>
          </a:p>
        </p:txBody>
      </p:sp>
      <p:sp>
        <p:nvSpPr>
          <p:cNvPr id="36" name="Textfeld 35"/>
          <p:cNvSpPr txBox="1"/>
          <p:nvPr/>
        </p:nvSpPr>
        <p:spPr>
          <a:xfrm rot="1980000">
            <a:off x="3349664" y="2495896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push</a:t>
            </a:r>
          </a:p>
        </p:txBody>
      </p:sp>
      <p:sp>
        <p:nvSpPr>
          <p:cNvPr id="37" name="Textfeld 36"/>
          <p:cNvSpPr txBox="1"/>
          <p:nvPr/>
        </p:nvSpPr>
        <p:spPr>
          <a:xfrm rot="19980000">
            <a:off x="2971539" y="388533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build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338275" y="3466173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run</a:t>
            </a:r>
          </a:p>
        </p:txBody>
      </p:sp>
      <p:sp>
        <p:nvSpPr>
          <p:cNvPr id="27" name="Gefaltete Ecke 26"/>
          <p:cNvSpPr/>
          <p:nvPr/>
        </p:nvSpPr>
        <p:spPr>
          <a:xfrm>
            <a:off x="2146720" y="4216874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rot="60000" flipV="1">
            <a:off x="2222231" y="44165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rot="60000" flipV="1">
            <a:off x="2222231" y="45816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rot="60000" flipV="1">
            <a:off x="2222231" y="47467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6273"/>
              </p:ext>
            </p:extLst>
          </p:nvPr>
        </p:nvGraphicFramePr>
        <p:xfrm>
          <a:off x="623889" y="1989138"/>
          <a:ext cx="4689517" cy="2439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tx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4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2952750" y="1930400"/>
            <a:ext cx="8197849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Dient dem Speichern und Verteilen von Docker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die Umsetzung eines „docker from the shelf“ Paradigmas.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bekannteste öffentliche Docker-Registry ist </a:t>
            </a:r>
            <a:r>
              <a:rPr lang="de-DE" dirty="0">
                <a:hlinkClick r:id="rId3"/>
              </a:rPr>
              <a:t>https://hub.docker.com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6774" y="173355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Registry</a:t>
            </a:r>
          </a:p>
        </p:txBody>
      </p:sp>
      <p:sp>
        <p:nvSpPr>
          <p:cNvPr id="8" name="Zylinder 7"/>
          <p:cNvSpPr/>
          <p:nvPr/>
        </p:nvSpPr>
        <p:spPr>
          <a:xfrm>
            <a:off x="1030731" y="2182887"/>
            <a:ext cx="817851" cy="7493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47407" y="3798033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Dockerfile</a:t>
            </a:r>
          </a:p>
        </p:txBody>
      </p:sp>
      <p:sp>
        <p:nvSpPr>
          <p:cNvPr id="10" name="Gefaltete Ecke 9"/>
          <p:cNvSpPr/>
          <p:nvPr/>
        </p:nvSpPr>
        <p:spPr>
          <a:xfrm>
            <a:off x="1030732" y="4238283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Inhaltsplatzhalter 1"/>
          <p:cNvSpPr>
            <a:spLocks noGrp="1"/>
          </p:cNvSpPr>
          <p:nvPr>
            <p:ph sz="half" idx="1"/>
          </p:nvPr>
        </p:nvSpPr>
        <p:spPr>
          <a:xfrm>
            <a:off x="2952750" y="4041432"/>
            <a:ext cx="8197849" cy="19783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Textdatei mit dem Namen: „</a:t>
            </a:r>
            <a:r>
              <a:rPr lang="de-DE" i="1" dirty="0"/>
              <a:t>Dockerfile“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Ausgehend vom Basisimage, beschreibt das Dockerfile die notwendigen Schritte zum Aufsetzen der Laufzeitumgebung.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Kopiert generell das statische Applikations-Binary in das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Definiert </a:t>
            </a:r>
            <a:r>
              <a:rPr lang="de-DE" dirty="0" err="1"/>
              <a:t>Volumes</a:t>
            </a:r>
            <a:r>
              <a:rPr lang="de-DE" dirty="0"/>
              <a:t> (Persistenter Speicher), Ports und Umgebungsvariables der Laufzeitumgebung.</a:t>
            </a:r>
          </a:p>
        </p:txBody>
      </p:sp>
      <p:cxnSp>
        <p:nvCxnSpPr>
          <p:cNvPr id="17" name="Gerader Verbinder 16"/>
          <p:cNvCxnSpPr/>
          <p:nvPr/>
        </p:nvCxnSpPr>
        <p:spPr>
          <a:xfrm rot="60000" flipV="1">
            <a:off x="1106243" y="44379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rot="60000" flipV="1">
            <a:off x="1106243" y="46030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rot="60000" flipV="1">
            <a:off x="1106243" y="47681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ylinder 13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Gefaltete Ecke 15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Prozess 2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2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Flussdiagramm: Prozess 2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Würfel 31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Würfel 32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5" name="Gerade Verbindung mit Pfeil 34"/>
          <p:cNvCxnSpPr>
            <a:stCxn id="14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6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9122930" y="133383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9122930" y="596432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239000" y="1677281"/>
            <a:ext cx="8553450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Entsteht als Resultat von der Durchführung der Instruktionen im </a:t>
            </a:r>
            <a:r>
              <a:rPr lang="de-DE" dirty="0" err="1"/>
              <a:t>Dockerfile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 Anweisung innerhalb des Dockerfile erstellt einen eigenen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Änderung des Dockerfile werden alle darüber liegenden Layer neu gebaut.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Via „</a:t>
            </a:r>
            <a:r>
              <a:rPr lang="de-DE" b="1" i="1" dirty="0" err="1">
                <a:solidFill>
                  <a:schemeClr val="tx1"/>
                </a:solidFill>
              </a:rPr>
              <a:t>docker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image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history</a:t>
            </a:r>
            <a:r>
              <a:rPr lang="de-DE" dirty="0"/>
              <a:t>“ kann man sich die Layer eines Images anzeigen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Besitzt eine Versionstag, andernfalls wird ‚</a:t>
            </a:r>
            <a:r>
              <a:rPr lang="de-DE" dirty="0" err="1"/>
              <a:t>latest</a:t>
            </a:r>
            <a:r>
              <a:rPr lang="de-DE" dirty="0"/>
              <a:t>‘ hinzugefügt.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Flussdiagramm: Prozess 9"/>
          <p:cNvSpPr/>
          <p:nvPr/>
        </p:nvSpPr>
        <p:spPr>
          <a:xfrm>
            <a:off x="1380249" y="2547793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Flussdiagramm: Prozess 10"/>
          <p:cNvSpPr/>
          <p:nvPr/>
        </p:nvSpPr>
        <p:spPr>
          <a:xfrm>
            <a:off x="1380249" y="244688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Flussdiagramm: Prozess 11"/>
          <p:cNvSpPr/>
          <p:nvPr/>
        </p:nvSpPr>
        <p:spPr>
          <a:xfrm>
            <a:off x="1380249" y="233932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Flussdiagramm: Prozess 12"/>
          <p:cNvSpPr/>
          <p:nvPr/>
        </p:nvSpPr>
        <p:spPr>
          <a:xfrm>
            <a:off x="1380249" y="223176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99031" y="1439436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Image</a:t>
            </a:r>
          </a:p>
        </p:txBody>
      </p:sp>
      <p:sp>
        <p:nvSpPr>
          <p:cNvPr id="28" name="Zylinder 27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ssdiagramm: Prozess 34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Flussdiagramm: Prozess 36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Würfel 37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Würfel 38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Würfel 39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Gerade Verbindung mit Pfeil 40"/>
          <p:cNvCxnSpPr>
            <a:stCxn id="28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1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/>
          <p:cNvSpPr/>
          <p:nvPr/>
        </p:nvSpPr>
        <p:spPr>
          <a:xfrm>
            <a:off x="9662909" y="326448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pic>
        <p:nvPicPr>
          <p:cNvPr id="18" name="Grafik 17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0056D9BB-07BE-E241-9F9B-6D7D9BD6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36" y="1408405"/>
            <a:ext cx="1081471" cy="1081471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523E099-6A59-3647-93D2-B3073640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107" y="1849354"/>
            <a:ext cx="9057638" cy="610734"/>
          </a:xfrm>
        </p:spPr>
        <p:txBody>
          <a:bodyPr/>
          <a:lstStyle/>
          <a:p>
            <a:r>
              <a:rPr lang="de-DE" dirty="0">
                <a:sym typeface="Wingdings" pitchFamily="2" charset="2"/>
              </a:rPr>
              <a:t>(</a:t>
            </a:r>
            <a:r>
              <a:rPr lang="de-DE" dirty="0"/>
              <a:t>RUN: </a:t>
            </a:r>
            <a:r>
              <a:rPr lang="de-DE" dirty="0" err="1"/>
              <a:t>java</a:t>
            </a:r>
            <a:r>
              <a:rPr lang="de-DE" dirty="0"/>
              <a:t> -</a:t>
            </a:r>
            <a:r>
              <a:rPr lang="de-DE" dirty="0" err="1"/>
              <a:t>jar</a:t>
            </a:r>
            <a:r>
              <a:rPr lang="de-DE" dirty="0"/>
              <a:t> </a:t>
            </a:r>
            <a:r>
              <a:rPr lang="de-DE" dirty="0" err="1"/>
              <a:t>app.jar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A6D2E3-CDF1-8F4D-AF42-9F3C035D6404}"/>
              </a:ext>
            </a:extLst>
          </p:cNvPr>
          <p:cNvSpPr txBox="1"/>
          <p:nvPr/>
        </p:nvSpPr>
        <p:spPr>
          <a:xfrm>
            <a:off x="420914" y="1788166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Java</a:t>
            </a:r>
            <a:r>
              <a:rPr lang="de-DE" sz="1600" b="1" i="1" dirty="0"/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without</a:t>
            </a:r>
            <a:r>
              <a:rPr lang="de-DE" sz="1600" b="1" i="1" dirty="0"/>
              <a:t> 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Docker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550947" y="4183459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36" y="2901037"/>
            <a:ext cx="6038230" cy="33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434796" y="342900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34" y="2227882"/>
            <a:ext cx="6038230" cy="3349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0C654FF-6FC0-5C46-8FED-9A60307B89BC}"/>
              </a:ext>
            </a:extLst>
          </p:cNvPr>
          <p:cNvSpPr txBox="1"/>
          <p:nvPr/>
        </p:nvSpPr>
        <p:spPr>
          <a:xfrm>
            <a:off x="8446424" y="422543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24" name="Flussdiagramm: Prozess 9">
            <a:extLst>
              <a:ext uri="{FF2B5EF4-FFF2-40B4-BE49-F238E27FC236}">
                <a16:creationId xmlns:a16="http://schemas.microsoft.com/office/drawing/2014/main" id="{46B98D15-25FB-794C-B209-1B96645ADEF0}"/>
              </a:ext>
            </a:extLst>
          </p:cNvPr>
          <p:cNvSpPr/>
          <p:nvPr/>
        </p:nvSpPr>
        <p:spPr>
          <a:xfrm>
            <a:off x="9450192" y="4037355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lussdiagramm: Prozess 10">
            <a:extLst>
              <a:ext uri="{FF2B5EF4-FFF2-40B4-BE49-F238E27FC236}">
                <a16:creationId xmlns:a16="http://schemas.microsoft.com/office/drawing/2014/main" id="{55783D13-D61A-6B4B-A362-AFE755C862B3}"/>
              </a:ext>
            </a:extLst>
          </p:cNvPr>
          <p:cNvSpPr/>
          <p:nvPr/>
        </p:nvSpPr>
        <p:spPr>
          <a:xfrm>
            <a:off x="9450192" y="393645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Flussdiagramm: Prozess 11">
            <a:extLst>
              <a:ext uri="{FF2B5EF4-FFF2-40B4-BE49-F238E27FC236}">
                <a16:creationId xmlns:a16="http://schemas.microsoft.com/office/drawing/2014/main" id="{495A3829-7131-744E-8564-C687F638D31F}"/>
              </a:ext>
            </a:extLst>
          </p:cNvPr>
          <p:cNvSpPr/>
          <p:nvPr/>
        </p:nvSpPr>
        <p:spPr>
          <a:xfrm>
            <a:off x="9450192" y="382889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12">
            <a:extLst>
              <a:ext uri="{FF2B5EF4-FFF2-40B4-BE49-F238E27FC236}">
                <a16:creationId xmlns:a16="http://schemas.microsoft.com/office/drawing/2014/main" id="{0B10F3E1-1218-1F4A-8767-A503A8B398C7}"/>
              </a:ext>
            </a:extLst>
          </p:cNvPr>
          <p:cNvSpPr/>
          <p:nvPr/>
        </p:nvSpPr>
        <p:spPr>
          <a:xfrm>
            <a:off x="9450192" y="372133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DE4B22-A60A-0444-8F69-300AAA985465}"/>
              </a:ext>
            </a:extLst>
          </p:cNvPr>
          <p:cNvSpPr txBox="1"/>
          <p:nvPr/>
        </p:nvSpPr>
        <p:spPr>
          <a:xfrm>
            <a:off x="9173028" y="4709585"/>
            <a:ext cx="132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Image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44328A-80DB-894C-BF01-0C909DE7D09E}"/>
              </a:ext>
            </a:extLst>
          </p:cNvPr>
          <p:cNvSpPr txBox="1"/>
          <p:nvPr/>
        </p:nvSpPr>
        <p:spPr>
          <a:xfrm rot="16200000">
            <a:off x="8744857" y="2452763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7204625-F822-8248-A1AB-6F3A714AA236}"/>
              </a:ext>
            </a:extLst>
          </p:cNvPr>
          <p:cNvSpPr txBox="1"/>
          <p:nvPr/>
        </p:nvSpPr>
        <p:spPr>
          <a:xfrm>
            <a:off x="10096368" y="3411917"/>
            <a:ext cx="1367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push</a:t>
            </a:r>
          </a:p>
        </p:txBody>
      </p:sp>
      <p:sp>
        <p:nvSpPr>
          <p:cNvPr id="31" name="Zylinder 30">
            <a:extLst>
              <a:ext uri="{FF2B5EF4-FFF2-40B4-BE49-F238E27FC236}">
                <a16:creationId xmlns:a16="http://schemas.microsoft.com/office/drawing/2014/main" id="{1A1C60C6-9BBE-D74B-9876-23450FD855B7}"/>
              </a:ext>
            </a:extLst>
          </p:cNvPr>
          <p:cNvSpPr/>
          <p:nvPr/>
        </p:nvSpPr>
        <p:spPr>
          <a:xfrm>
            <a:off x="9502775" y="2228880"/>
            <a:ext cx="817851" cy="749300"/>
          </a:xfrm>
          <a:prstGeom prst="can">
            <a:avLst>
              <a:gd name="adj" fmla="val 25000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A094AC-A999-CB4D-ADA7-CE3EAF334854}"/>
              </a:ext>
            </a:extLst>
          </p:cNvPr>
          <p:cNvSpPr txBox="1"/>
          <p:nvPr/>
        </p:nvSpPr>
        <p:spPr>
          <a:xfrm>
            <a:off x="10497108" y="2468152"/>
            <a:ext cx="148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Registry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E539A67-FDD6-8D4A-835F-536A6A22BC50}"/>
              </a:ext>
            </a:extLst>
          </p:cNvPr>
          <p:cNvSpPr txBox="1"/>
          <p:nvPr/>
        </p:nvSpPr>
        <p:spPr>
          <a:xfrm>
            <a:off x="6822084" y="4183459"/>
            <a:ext cx="1380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</a:t>
            </a:r>
            <a:r>
              <a:rPr lang="de-DE" sz="1600" dirty="0" err="1"/>
              <a:t>build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901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079329" y="1854262"/>
            <a:ext cx="8197849" cy="1694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Entspricht der „Instanziierung“ eines Dockerimages.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Zur Laufzeit wird für jeden Container ein ‚</a:t>
            </a:r>
            <a:r>
              <a:rPr lang="en-GB" dirty="0"/>
              <a:t>writable layer</a:t>
            </a:r>
            <a:r>
              <a:rPr lang="de-DE" dirty="0"/>
              <a:t>‘ hinzugefügt in den Änderungen gemäß des „Copy-On-Write“ Prinzip abgebildet werden.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Änderungen im </a:t>
            </a:r>
            <a:r>
              <a:rPr lang="en-GB" dirty="0"/>
              <a:t>writable</a:t>
            </a:r>
            <a:r>
              <a:rPr lang="de-DE" dirty="0"/>
              <a:t> Layer gehen nach dem Beenden des Container verloren.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Würfel 7"/>
          <p:cNvSpPr/>
          <p:nvPr/>
        </p:nvSpPr>
        <p:spPr>
          <a:xfrm>
            <a:off x="866466" y="221796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774" y="1405914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Container</a:t>
            </a:r>
          </a:p>
        </p:txBody>
      </p:sp>
      <p:sp>
        <p:nvSpPr>
          <p:cNvPr id="10" name="Flussdiagramm: Prozess 9"/>
          <p:cNvSpPr/>
          <p:nvPr/>
        </p:nvSpPr>
        <p:spPr>
          <a:xfrm rot="21155711">
            <a:off x="945216" y="1954677"/>
            <a:ext cx="1003300" cy="285482"/>
          </a:xfrm>
          <a:prstGeom prst="flowChartProcess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4" y="3826524"/>
            <a:ext cx="4717386" cy="2913861"/>
          </a:xfrm>
          <a:prstGeom prst="rect">
            <a:avLst/>
          </a:prstGeom>
        </p:spPr>
      </p:pic>
      <p:sp>
        <p:nvSpPr>
          <p:cNvPr id="11" name="Zylinder 10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Gefaltete Ecke 11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Gerader Verbinder 12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Prozess 1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Flussdiagramm: Prozess 1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lussdiagramm: Prozess 1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Würfel 1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Würfel 19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Würfel 20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11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2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0263439" y="156663"/>
            <a:ext cx="314960" cy="6256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F0A1347-26DA-45F5-A355-58208444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und </a:t>
            </a:r>
            <a:r>
              <a:rPr lang="de-DE" dirty="0" err="1"/>
              <a:t>Kubernetes</a:t>
            </a:r>
            <a:endParaRPr lang="de-DE" dirty="0"/>
          </a:p>
        </p:txBody>
      </p:sp>
      <p:pic>
        <p:nvPicPr>
          <p:cNvPr id="35" name="Onlinemedien 34" title="The Illustrated Children's Guide to Kubernetes">
            <a:hlinkClick r:id="" action="ppaction://media"/>
            <a:extLst>
              <a:ext uri="{FF2B5EF4-FFF2-40B4-BE49-F238E27FC236}">
                <a16:creationId xmlns:a16="http://schemas.microsoft.com/office/drawing/2014/main" id="{F0DEF2D2-DD3B-4854-9B51-A03A817632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4020" y="1238385"/>
            <a:ext cx="8823960" cy="496347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304EFA-9355-4142-B17E-33163709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A2B42-499A-43AB-BD6D-71EC121F8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illustrated</a:t>
            </a:r>
            <a:r>
              <a:rPr lang="de-DE" dirty="0"/>
              <a:t> </a:t>
            </a:r>
            <a:r>
              <a:rPr lang="de-DE" dirty="0" err="1"/>
              <a:t>children‘s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951B98A-8EAF-4B8A-B35B-E6251F2503FB}"/>
              </a:ext>
            </a:extLst>
          </p:cNvPr>
          <p:cNvSpPr txBox="1"/>
          <p:nvPr/>
        </p:nvSpPr>
        <p:spPr>
          <a:xfrm>
            <a:off x="3004659" y="6298140"/>
            <a:ext cx="58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Quelle: </a:t>
            </a:r>
            <a:r>
              <a:rPr lang="de-DE" sz="1600" dirty="0">
                <a:hlinkClick r:id="rId4"/>
              </a:rPr>
              <a:t>https://www.youtube.com/watch?v=4ht22ReBjno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910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9860200" cy="4029763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Was ist Kubernetes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“Kubernetes (K8s) is an open-source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platform. Container orchestration means that Kubernetes takes care of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containerized applications.”</a:t>
            </a:r>
          </a:p>
          <a:p>
            <a:endParaRPr lang="de-DE" dirty="0"/>
          </a:p>
          <a:p>
            <a:r>
              <a:rPr lang="de-DE" sz="2000" dirty="0">
                <a:solidFill>
                  <a:schemeClr val="tx1"/>
                </a:solidFill>
              </a:rPr>
              <a:t>Wobei hilft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Automatisches Starten, Neustarten und Stoppen von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Rolling-Update (Deployen eines neuen Containers ohne Downtime)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Transparente Replikation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Abstraktion der Bare-Metal Hardware zum Docker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Deamon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61114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6115442" cy="40297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Atomare Arbeitseinheit von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Besteht aus einem oder mehreren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Container in einem Pod teilen sich das Netzwerkinterface und das Filesystem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Deklarative Beschreibung (Blaupause) eines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Spezifiziert die Zusammensetzung des Pods, das Replicaset sowie weitere Metadaten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sorgt selbstständig für die Einhaltung des Zielzustandes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12" name="Rechteck 11"/>
          <p:cNvSpPr/>
          <p:nvPr/>
        </p:nvSpPr>
        <p:spPr>
          <a:xfrm>
            <a:off x="7242263" y="1640512"/>
            <a:ext cx="3367617" cy="124873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53300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14" name="Rechteck 13"/>
          <p:cNvSpPr/>
          <p:nvPr/>
        </p:nvSpPr>
        <p:spPr>
          <a:xfrm>
            <a:off x="9059333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15" name="Gerader Verbinder 14"/>
          <p:cNvCxnSpPr>
            <a:stCxn id="13" idx="0"/>
            <a:endCxn id="16" idx="4"/>
          </p:cNvCxnSpPr>
          <p:nvPr/>
        </p:nvCxnSpPr>
        <p:spPr>
          <a:xfrm flipV="1">
            <a:off x="7962900" y="1914789"/>
            <a:ext cx="0" cy="127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7903633" y="1779322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15500" y="1943628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56233" y="1808161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99753" y="171937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774765" y="172687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8080</a:t>
            </a:r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962900" y="2783092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9668933" y="2589281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303682" y="248591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29" name="Gerader Verbinder 28"/>
          <p:cNvCxnSpPr/>
          <p:nvPr/>
        </p:nvCxnSpPr>
        <p:spPr>
          <a:xfrm>
            <a:off x="7962899" y="2598749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0897565" y="154332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07" y="3268603"/>
            <a:ext cx="2431662" cy="35530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156448" y="3178418"/>
            <a:ext cx="2509522" cy="36432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859520" y="4043680"/>
            <a:ext cx="65594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FB17A-0013-3C40-A86A-DB62F4CD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4CAD09-0775-BB48-AB08-E1FC0651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5899DC-A7DC-2541-9234-01A7191DA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BFBC68-258F-214B-BF00-84BDF674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35" y="1227889"/>
            <a:ext cx="4207329" cy="55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5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Service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Nach außen sichtbare Abstraktion eines oder mehrerer Pods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4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Load-Balancing für eingehende Aufrufe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Wird über Label Selector mit Pod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Ein Service hat folgende Formen der Sichtbarkeit: ClusterIP, NodePort, LoadBalancer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6951133" y="2146982"/>
            <a:ext cx="3623734" cy="125306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78700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084733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770041" y="210528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7988300" y="240230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7929033" y="226683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40900" y="239939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81633" y="226392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025153" y="210528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800165" y="2112792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51133" y="1466055"/>
            <a:ext cx="3623734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7988300" y="137756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7929033" y="124209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121650" y="1299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763000" y="115544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7988299" y="1804769"/>
            <a:ext cx="0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7988299" y="1804769"/>
            <a:ext cx="1706034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8920609" y="1945659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561959" y="1801858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7961561" y="3211083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667594" y="3017272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302343" y="2913910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7961560" y="3026740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468" y="4050033"/>
            <a:ext cx="2480508" cy="2602500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7558253" y="3998034"/>
            <a:ext cx="2545841" cy="270649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F14D8F-7B8C-4A4A-85B9-D74F2D69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Ausbildung zum Mechatroniker (LAUFFER GmbH)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Bachelor Medien- und Kommunikationsinformatik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DIN OT Medium" panose="020B0604020201010104" pitchFamily="34" charset="0"/>
              </a:rPr>
              <a:t>Schwerpunkte: 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Kubernetes</a:t>
            </a:r>
            <a:endParaRPr lang="de-DE" dirty="0"/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Cloud Services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CI/CD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DevOps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spielen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11218A-5ABF-4DD2-BD41-09B00286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Mario Akermann</a:t>
            </a:r>
          </a:p>
        </p:txBody>
      </p:sp>
      <p:pic>
        <p:nvPicPr>
          <p:cNvPr id="10" name="Inhaltsplatzhalter 9" descr="Ein Bild von Mario">
            <a:extLst>
              <a:ext uri="{FF2B5EF4-FFF2-40B4-BE49-F238E27FC236}">
                <a16:creationId xmlns:a16="http://schemas.microsoft.com/office/drawing/2014/main" id="{70CD44D4-E21B-4B72-82A4-C60E86F7A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1716593"/>
            <a:ext cx="5364163" cy="3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D8278-9B7B-D643-9B19-3E5C878C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82864-06E4-3642-B322-C3E99BED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3ED7DD-670C-A141-ACAD-F67A9A0C8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574C55-8009-F149-B005-6F5979AB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44" y="2184151"/>
            <a:ext cx="4770912" cy="33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311400"/>
            <a:ext cx="6456600" cy="32051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ConfigMap</a:t>
            </a:r>
          </a:p>
          <a:p>
            <a:pPr marL="285750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de-DE" dirty="0"/>
              <a:t>ConfigMaps erlauben es Dateien oder Umgebungsvariablen zur Laufzeit bereitzustellen.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dirty="0"/>
              <a:t>Um eine ConfigMap in einem Pod zu verwenden muss es als Volume und VolumeMount definiert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10" name="Rechteck 9"/>
          <p:cNvSpPr/>
          <p:nvPr/>
        </p:nvSpPr>
        <p:spPr>
          <a:xfrm>
            <a:off x="7950198" y="807448"/>
            <a:ext cx="4039393" cy="2051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915400" y="2372360"/>
            <a:ext cx="4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400" indent="-230400">
              <a:spcAft>
                <a:spcPts val="3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49" y="855115"/>
            <a:ext cx="2941828" cy="196425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3"/>
          <a:srcRect b="85224"/>
          <a:stretch/>
        </p:blipFill>
        <p:spPr>
          <a:xfrm>
            <a:off x="8140700" y="3025282"/>
            <a:ext cx="2908499" cy="586156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3"/>
          <a:srcRect t="63291"/>
          <a:stretch/>
        </p:blipFill>
        <p:spPr>
          <a:xfrm>
            <a:off x="8140701" y="5186226"/>
            <a:ext cx="2908498" cy="14562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3"/>
          <a:srcRect t="19376" b="41274"/>
          <a:stretch/>
        </p:blipFill>
        <p:spPr>
          <a:xfrm>
            <a:off x="8140700" y="3602207"/>
            <a:ext cx="2908499" cy="15609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50198" y="2985294"/>
            <a:ext cx="4039393" cy="3872705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10904873" y="973378"/>
            <a:ext cx="752421" cy="4217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02D14-664A-B246-8BC0-5EBA9B90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EA374B-2296-3F4F-B25F-FA859ACA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804162-C835-E746-A720-68B87BCB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54820C-48B1-084E-AA87-1F642B02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847439"/>
            <a:ext cx="9626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9914242" y="5070882"/>
            <a:ext cx="237468" cy="16346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Ingress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Zuordnung eines Service auf einen Hostnamen und einen Pfad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7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Konkreter Pfad wird mit einem Service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Neben http wird </a:t>
            </a:r>
            <a:r>
              <a:rPr lang="de-DE" dirty="0" err="1"/>
              <a:t>tls</a:t>
            </a:r>
            <a:r>
              <a:rPr lang="de-DE" dirty="0"/>
              <a:t> unterstützt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Ingresses werden von Ingress-Controllern ausgeführt, die unterschiedliche Umfänge haben (bspw. </a:t>
            </a:r>
            <a:r>
              <a:rPr lang="de-DE" dirty="0" err="1"/>
              <a:t>traefik</a:t>
            </a:r>
            <a:r>
              <a:rPr lang="de-DE" dirty="0"/>
              <a:t>, </a:t>
            </a:r>
            <a:r>
              <a:rPr lang="de-DE" dirty="0" err="1"/>
              <a:t>nginx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7558253" y="2869991"/>
            <a:ext cx="2599532" cy="123036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068700" y="3274296"/>
            <a:ext cx="765657" cy="35032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113757" y="3274296"/>
            <a:ext cx="596900" cy="397414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207156" y="32742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8451529" y="3157934"/>
            <a:ext cx="1" cy="11636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8392263" y="302246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429387" y="3188025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370120" y="3052558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488383" y="28609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453164" y="287515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7558253" y="2345676"/>
            <a:ext cx="2596410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8856458" y="223385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797191" y="209838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9621912" y="218955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0263262" y="204575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>
            <a:stCxn id="21" idx="2"/>
            <a:endCxn id="13" idx="0"/>
          </p:cNvCxnSpPr>
          <p:nvPr/>
        </p:nvCxnSpPr>
        <p:spPr>
          <a:xfrm flipH="1">
            <a:off x="8451530" y="2684390"/>
            <a:ext cx="404928" cy="33807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1" idx="2"/>
          </p:cNvCxnSpPr>
          <p:nvPr/>
        </p:nvCxnSpPr>
        <p:spPr>
          <a:xfrm>
            <a:off x="8856458" y="2684390"/>
            <a:ext cx="499944" cy="36177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9657879" y="278499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10299229" y="264119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8068700" y="3950987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774733" y="3757176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409482" y="3653814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8068699" y="3766644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>
          <a:xfrm>
            <a:off x="7555300" y="1539886"/>
            <a:ext cx="2596410" cy="33871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Ingress</a:t>
            </a:r>
          </a:p>
        </p:txBody>
      </p:sp>
      <p:cxnSp>
        <p:nvCxnSpPr>
          <p:cNvPr id="43" name="Gerade Verbindung mit Pfeil 42"/>
          <p:cNvCxnSpPr>
            <a:stCxn id="40" idx="2"/>
            <a:endCxn id="23" idx="0"/>
          </p:cNvCxnSpPr>
          <p:nvPr/>
        </p:nvCxnSpPr>
        <p:spPr>
          <a:xfrm>
            <a:off x="8853505" y="1878600"/>
            <a:ext cx="2953" cy="21978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82" y="5251156"/>
            <a:ext cx="2299461" cy="138075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82" y="4665953"/>
            <a:ext cx="2463175" cy="583119"/>
          </a:xfrm>
          <a:prstGeom prst="rect">
            <a:avLst/>
          </a:prstGeom>
        </p:spPr>
      </p:pic>
      <p:sp>
        <p:nvSpPr>
          <p:cNvPr id="51" name="Textfeld 50"/>
          <p:cNvSpPr txBox="1"/>
          <p:nvPr/>
        </p:nvSpPr>
        <p:spPr>
          <a:xfrm>
            <a:off x="9265751" y="6406840"/>
            <a:ext cx="87071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9234457" y="6231069"/>
            <a:ext cx="926165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7558253" y="4587725"/>
            <a:ext cx="2593457" cy="21168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DEC2F-A922-0C4F-BCA8-35D76D8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CB6193-919F-2845-8456-65414B40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05154C-052B-E343-8CE5-1CAE2DC98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4C178F-3C9A-2E4E-943F-BAAC4C57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02" y="1671781"/>
            <a:ext cx="5640595" cy="42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5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2CC62-2A92-024F-A062-923DA630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02462-080D-AC48-8E56-3AA21359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9E4C-5CB0-DF4E-9FC2-B2DE0305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269A15-76FF-864B-8E66-EAE23FE55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9F7CAB-2C8C-A744-8431-4D0C7A40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67" y="1344748"/>
            <a:ext cx="7083466" cy="54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630739"/>
            <a:ext cx="5770800" cy="4577450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Worker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Abstraktion von bare-metal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einem k8s Cluster befinden sich 1:n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entscheidet basierend auf der aktuellen Auslastung auf welcher Worker Node ein Pod ausgeführt wird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Master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Übernimmt das Scheduling und Monitoring der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kubectl ist ein Interface, das mit der API der Master Node kommuniziert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8" name="Rechteck 7"/>
          <p:cNvSpPr/>
          <p:nvPr/>
        </p:nvSpPr>
        <p:spPr>
          <a:xfrm>
            <a:off x="9936657" y="1901289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554724" y="2604025"/>
            <a:ext cx="810684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822483" y="2718191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188541" y="1997070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368459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0859525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677099" y="1916943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928983" y="2012724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108901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599967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928983" y="15304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1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0274272" y="151622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2</a:t>
            </a:r>
          </a:p>
        </p:txBody>
      </p:sp>
      <p:sp>
        <p:nvSpPr>
          <p:cNvPr id="20" name="Rechteck 19"/>
          <p:cNvSpPr/>
          <p:nvPr/>
        </p:nvSpPr>
        <p:spPr>
          <a:xfrm>
            <a:off x="8966119" y="4247421"/>
            <a:ext cx="1930447" cy="196076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Zylinder 2"/>
          <p:cNvSpPr/>
          <p:nvPr/>
        </p:nvSpPr>
        <p:spPr>
          <a:xfrm>
            <a:off x="9234966" y="4489492"/>
            <a:ext cx="273083" cy="32385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66313" y="4359030"/>
            <a:ext cx="849278" cy="584775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API-Server</a:t>
            </a:r>
          </a:p>
        </p:txBody>
      </p:sp>
      <p:sp>
        <p:nvSpPr>
          <p:cNvPr id="10" name="Flussdiagramm: Prozess 9"/>
          <p:cNvSpPr/>
          <p:nvPr/>
        </p:nvSpPr>
        <p:spPr>
          <a:xfrm>
            <a:off x="9109042" y="5145861"/>
            <a:ext cx="1204418" cy="311150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27" name="Flussdiagramm: Prozess 26"/>
          <p:cNvSpPr/>
          <p:nvPr/>
        </p:nvSpPr>
        <p:spPr>
          <a:xfrm>
            <a:off x="9109042" y="5532057"/>
            <a:ext cx="1204418" cy="583046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Controller Manager</a:t>
            </a:r>
          </a:p>
        </p:txBody>
      </p:sp>
      <p:cxnSp>
        <p:nvCxnSpPr>
          <p:cNvPr id="14" name="Gerade Verbindung mit Pfeil 13"/>
          <p:cNvCxnSpPr>
            <a:stCxn id="7" idx="1"/>
            <a:endCxn id="3" idx="4"/>
          </p:cNvCxnSpPr>
          <p:nvPr/>
        </p:nvCxnSpPr>
        <p:spPr>
          <a:xfrm flipH="1" flipV="1">
            <a:off x="9508049" y="4651417"/>
            <a:ext cx="3582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endCxn id="7" idx="2"/>
          </p:cNvCxnSpPr>
          <p:nvPr/>
        </p:nvCxnSpPr>
        <p:spPr>
          <a:xfrm flipV="1">
            <a:off x="10114097" y="4943805"/>
            <a:ext cx="176855" cy="18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rot="60000" flipH="1" flipV="1">
            <a:off x="10584074" y="4945753"/>
            <a:ext cx="30271" cy="88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27" idx="3"/>
          </p:cNvCxnSpPr>
          <p:nvPr/>
        </p:nvCxnSpPr>
        <p:spPr>
          <a:xfrm flipH="1" flipV="1">
            <a:off x="10313460" y="5823580"/>
            <a:ext cx="308565" cy="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47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83623"/>
              </p:ext>
            </p:extLst>
          </p:nvPr>
        </p:nvGraphicFramePr>
        <p:xfrm>
          <a:off x="623889" y="1989138"/>
          <a:ext cx="4689517" cy="2439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8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B2132D-726C-4169-9117-1F590E0B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228A3F-A021-4CC8-9868-55CD2D9EC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Hands-on: 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DF6752-2894-4C77-8CE8-2EDD6DFB6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Macht mal Microservices &amp; </a:t>
            </a:r>
            <a:r>
              <a:rPr lang="de-DE" dirty="0" err="1"/>
              <a:t>Kubernetes</a:t>
            </a:r>
            <a:r>
              <a:rPr lang="de-DE" dirty="0"/>
              <a:t>!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747B3A9-E9BB-4BF8-A20D-BC6A856EB3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B8A95-6A58-4A2B-80C6-1672BE2A64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8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030E99-69DF-4658-A362-B9D2E315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F080335-9E8C-4AF5-867A-83F5D9DC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Kunde wünscht sich eine Anwendung mit den fachlichen Anforderungen: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Länderabteilung soll Länder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Währungsabteilung soll Währungen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Sprachenabteilung soll Sprachen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Ferner soll eine Verknüpfung eines Landes mit einer Währung und einer Sprache möglich sein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Vollständig verknüpfte Länder (Länder mit definierter Währung und Sprache) sollen einsehbar sein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E47DC6-7F6A-4DBA-A386-BC42A4A1D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Praktisches Beispiel: Country-Provider-Service</a:t>
            </a:r>
          </a:p>
        </p:txBody>
      </p:sp>
    </p:spTree>
    <p:extLst>
      <p:ext uri="{BB962C8B-B14F-4D97-AF65-F5344CB8AC3E}">
        <p14:creationId xmlns:p14="http://schemas.microsoft.com/office/powerpoint/2010/main" val="5020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6021F6-268E-4A0C-A43D-2CED92848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Senior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iSAQB</a:t>
            </a:r>
            <a:r>
              <a:rPr lang="de-DE" dirty="0"/>
              <a:t> Certified Professional </a:t>
            </a:r>
            <a:r>
              <a:rPr lang="de-DE" dirty="0" err="1"/>
              <a:t>for</a:t>
            </a:r>
            <a:r>
              <a:rPr lang="de-DE" dirty="0"/>
              <a:t> Software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Schwerpunkte: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Web-Anwendungen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Verteilte 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Software-Entwicklung mit Java im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&amp; Fußball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41891B-BF6E-4EF5-9036-2E4DD5F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Felix Rieß</a:t>
            </a:r>
          </a:p>
        </p:txBody>
      </p:sp>
      <p:pic>
        <p:nvPicPr>
          <p:cNvPr id="23" name="Inhaltsplatzhalter 22" descr="Ein Bild, das Person, Mann, lächelnd, tragen enthält.&#10;&#10;Automatisch generierte Beschreibung">
            <a:extLst>
              <a:ext uri="{FF2B5EF4-FFF2-40B4-BE49-F238E27FC236}">
                <a16:creationId xmlns:a16="http://schemas.microsoft.com/office/drawing/2014/main" id="{24E01908-832D-443A-89B2-C9BC3BDC9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3950" y="1712380"/>
            <a:ext cx="5364163" cy="3579290"/>
          </a:xfrm>
        </p:spPr>
      </p:pic>
    </p:spTree>
    <p:extLst>
      <p:ext uri="{BB962C8B-B14F-4D97-AF65-F5344CB8AC3E}">
        <p14:creationId xmlns:p14="http://schemas.microsoft.com/office/powerpoint/2010/main" val="10334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4313DB-C4F6-4F52-88A0-846FC072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5" y="1204176"/>
            <a:ext cx="9045490" cy="498306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2EC1F8-05B9-41B2-98BA-CE41A735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5CDFD0-61F5-4693-AA5A-670A9BFC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D9F4C-010F-40FA-91F3-17DA5B175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28742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7311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1" y="2615197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1106199" y="4108733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1106199" y="1622852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779" y="5104337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2041857" y="3266548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1997442" y="344618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6AAB6F-7EF9-4FC6-BAA9-FB241BE7FB8A}"/>
              </a:ext>
            </a:extLst>
          </p:cNvPr>
          <p:cNvSpPr/>
          <p:nvPr/>
        </p:nvSpPr>
        <p:spPr>
          <a:xfrm>
            <a:off x="5733774" y="1622853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Modules: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A660E0A-B7D1-448B-A4ED-515AE7599EED}"/>
              </a:ext>
            </a:extLst>
          </p:cNvPr>
          <p:cNvSpPr/>
          <p:nvPr/>
        </p:nvSpPr>
        <p:spPr>
          <a:xfrm>
            <a:off x="5733774" y="4108195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Components: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C6A5E96-DCFB-4D48-AF7E-62E5F4B2846D}"/>
              </a:ext>
            </a:extLst>
          </p:cNvPr>
          <p:cNvSpPr/>
          <p:nvPr/>
        </p:nvSpPr>
        <p:spPr>
          <a:xfrm>
            <a:off x="3600463" y="2075847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BF2FB503-9888-46F7-8F47-B56DC57C2784}"/>
              </a:ext>
            </a:extLst>
          </p:cNvPr>
          <p:cNvSpPr/>
          <p:nvPr/>
        </p:nvSpPr>
        <p:spPr>
          <a:xfrm>
            <a:off x="3600463" y="4561189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</p:spTree>
    <p:extLst>
      <p:ext uri="{BB962C8B-B14F-4D97-AF65-F5344CB8AC3E}">
        <p14:creationId xmlns:p14="http://schemas.microsoft.com/office/powerpoint/2010/main" val="201899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9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1115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5" grpId="0"/>
      <p:bldP spid="36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4E0A629-0166-47EF-A163-F70245B447AE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>
          <a:xfrm flipH="1">
            <a:off x="3300471" y="4767489"/>
            <a:ext cx="1281669" cy="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AB9CB3-DE85-4224-B1A8-6611E94697D7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6453451" y="4767489"/>
            <a:ext cx="1281669" cy="65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36C9A-0960-4422-B8D1-2C24B2FB6062}"/>
              </a:ext>
            </a:extLst>
          </p:cNvPr>
          <p:cNvSpPr txBox="1"/>
          <p:nvPr/>
        </p:nvSpPr>
        <p:spPr>
          <a:xfrm>
            <a:off x="6749730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FC8A8DE-0A31-4FD4-A980-23E6F92682DB}"/>
              </a:ext>
            </a:extLst>
          </p:cNvPr>
          <p:cNvSpPr txBox="1"/>
          <p:nvPr/>
        </p:nvSpPr>
        <p:spPr>
          <a:xfrm>
            <a:off x="3596751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4169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39E82-52D6-41DE-8652-A2BF09D6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AA88B-F09E-47B5-A209-F0FD5CCC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Services sind fertig implementiert und liegen auf </a:t>
            </a:r>
            <a:r>
              <a:rPr lang="de-DE" dirty="0" err="1"/>
              <a:t>Github</a:t>
            </a:r>
            <a:r>
              <a:rPr lang="de-DE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App Service (Frontend): </a:t>
            </a:r>
            <a:r>
              <a:rPr lang="de-DE" dirty="0">
                <a:hlinkClick r:id="rId2"/>
              </a:rPr>
              <a:t>https://github.com/exxcellent/microservice-country-app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Service (Backend-Service): </a:t>
            </a:r>
            <a:r>
              <a:rPr lang="de-DE" dirty="0">
                <a:hlinkClick r:id="rId3"/>
              </a:rPr>
              <a:t>https://github.com/exxcellent/microservice-country-service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Language Service (Backend-Service): </a:t>
            </a:r>
            <a:r>
              <a:rPr lang="de-DE" dirty="0">
                <a:hlinkClick r:id="rId4"/>
              </a:rPr>
              <a:t>https://github.com/exxcellent/microservice-language-service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Currency Service (Backend-Service): </a:t>
            </a:r>
            <a:r>
              <a:rPr lang="de-DE" dirty="0">
                <a:hlinkClick r:id="rId5"/>
              </a:rPr>
              <a:t>https://github.com/exxcellent/microservice-currency-service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Services liegen als Docker-Image fertig auf </a:t>
            </a:r>
            <a:r>
              <a:rPr lang="de-DE" dirty="0" err="1"/>
              <a:t>Dockerhub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64BB14-F5E3-486A-B933-DB7A2B40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660770-D7F6-4BD4-98CC-6F95A67EF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</a:t>
            </a:r>
            <a:r>
              <a:rPr lang="de-DE" dirty="0" err="1"/>
              <a:t>Serivce</a:t>
            </a:r>
            <a:r>
              <a:rPr lang="de-DE" dirty="0"/>
              <a:t>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39256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898B2-79A9-47CE-B5DE-8904F811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13AB358-184E-4EE4-824C-0188D1526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4F926-18F1-4BA2-AE49-213146DBC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/>
              <a:t>Stellt die Anwendung für den Kunden auf AWS bereit!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80253B-5865-4936-AFD2-795A8BB6B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9368BF-BA0B-4A30-AE68-3075B5471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7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DF5E3-4544-45F4-827F-16A5E29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4E863-90A9-4B25-A9BC-90317568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Detail: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Wir haben für Euch ein </a:t>
            </a:r>
            <a:r>
              <a:rPr lang="de-DE" dirty="0" err="1"/>
              <a:t>Kubernetes</a:t>
            </a:r>
            <a:r>
              <a:rPr lang="de-DE" dirty="0"/>
              <a:t>-Cluster auf AWS aufgesetzt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Bildet 4er bzw. 3er Gruppen (5x 4er, 2x 3er)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Jede Gruppe soll die komplette Anwendung (ein Frontend Service, 3 Backend Services) deployen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Anleitung/Hilfestellung: </a:t>
            </a:r>
            <a:r>
              <a:rPr lang="de-DE" dirty="0">
                <a:hlinkClick r:id="rId2"/>
              </a:rPr>
              <a:t>https://github.com/exxcellent/microservices-kubernetes-docs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63997-A8E9-44E9-AC12-343812A3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E60B25-A2A8-40B2-958E-189A2D9BB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</p:spTree>
    <p:extLst>
      <p:ext uri="{BB962C8B-B14F-4D97-AF65-F5344CB8AC3E}">
        <p14:creationId xmlns:p14="http://schemas.microsoft.com/office/powerpoint/2010/main" val="21388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Ergebnispräsentation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9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Wo gabs Schwierigkeiten?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ABF2BA2-2EAF-4DD0-8A48-C2698553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24455"/>
          <a:stretch/>
        </p:blipFill>
        <p:spPr>
          <a:xfrm>
            <a:off x="2455648" y="1490913"/>
            <a:ext cx="7208821" cy="2622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platzhalter 17">
            <a:extLst>
              <a:ext uri="{FF2B5EF4-FFF2-40B4-BE49-F238E27FC236}">
                <a16:creationId xmlns:a16="http://schemas.microsoft.com/office/drawing/2014/main" id="{ACC5B400-3F08-49FA-90AA-0F324D82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4" b="9174"/>
          <a:stretch/>
        </p:blipFill>
        <p:spPr>
          <a:xfrm rot="1080068">
            <a:off x="703047" y="3665990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Bildplatzhalter 23">
            <a:extLst>
              <a:ext uri="{FF2B5EF4-FFF2-40B4-BE49-F238E27FC236}">
                <a16:creationId xmlns:a16="http://schemas.microsoft.com/office/drawing/2014/main" id="{E1FA0CDE-3E24-4C9E-A5E4-99E7B241B7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 b="9068"/>
          <a:stretch/>
        </p:blipFill>
        <p:spPr>
          <a:xfrm rot="21096534">
            <a:off x="3978039" y="3858994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Bildplatzhalter 20">
            <a:extLst>
              <a:ext uri="{FF2B5EF4-FFF2-40B4-BE49-F238E27FC236}">
                <a16:creationId xmlns:a16="http://schemas.microsoft.com/office/drawing/2014/main" id="{26D47B89-7A4A-45AE-B3C2-2BBD0630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3690"/>
          <a:stretch>
            <a:fillRect/>
          </a:stretch>
        </p:blipFill>
        <p:spPr>
          <a:xfrm rot="799148">
            <a:off x="7289569" y="3879727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29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BAD65-5D8F-4FED-AC33-FE1189A6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BA84A-BE57-4935-B84A-26A52B14B5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2873E6-B1FE-4D7D-8BD7-DEFB376F3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Wir freuen uns über Euer Feedback.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DC9994-BB75-44DE-81C9-A94DD0C03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21BDB12-AE59-4E0B-94BB-2F253840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Inhaltsplatzhalter 8" title="Mentimeter - Interactive Presentations">
                <a:extLst>
                  <a:ext uri="{FF2B5EF4-FFF2-40B4-BE49-F238E27FC236}">
                    <a16:creationId xmlns:a16="http://schemas.microsoft.com/office/drawing/2014/main" id="{DAF7A973-09F5-4B56-9710-0C2835C5CBC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0206145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Inhaltsplatzhalter 8" title="Mentimeter - Interactive Presentations">
                <a:extLst>
                  <a:ext uri="{FF2B5EF4-FFF2-40B4-BE49-F238E27FC236}">
                    <a16:creationId xmlns:a16="http://schemas.microsoft.com/office/drawing/2014/main" id="{DAF7A973-09F5-4B56-9710-0C2835C5CB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64EF67-0DA8-41C3-9C8D-6142BC717C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9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E12FFD-D7C8-4DE7-8642-611B0FBCF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0" y="1820951"/>
            <a:ext cx="5364000" cy="36956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25,5 </a:t>
            </a:r>
            <a:r>
              <a:rPr lang="de-DE" dirty="0" err="1"/>
              <a:t>Mio</a:t>
            </a:r>
            <a:r>
              <a:rPr lang="de-DE" dirty="0"/>
              <a:t> € Umsatz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175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Standorte &amp; 2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0775F0-2AF0-4EA8-BA20-C4251B4C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E85F7B-D3E3-4EA9-B49C-4788533E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D1EB2E-FDD0-4C83-95F6-49D03538B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Zahlen und Fakten</a:t>
            </a:r>
          </a:p>
        </p:txBody>
      </p: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31EDBE35-3A8B-4335-A900-5CF5161A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29" y="1271523"/>
            <a:ext cx="3240000" cy="45360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8A12320-25D3-4F65-954A-157B3AECE0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4" y="4805200"/>
            <a:ext cx="360000" cy="359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7BC987-1D8D-4D6B-847F-4A6DC2973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68" y="4590999"/>
            <a:ext cx="360000" cy="3592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9B7DB8-4389-4188-9086-85BA5A721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8" y="3979628"/>
            <a:ext cx="360000" cy="359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AA6F6A-2F2D-4301-BF41-75ADFE9827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65" y="4941653"/>
            <a:ext cx="360000" cy="3592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D89ACD2-9D45-4179-8986-055133748D65}"/>
              </a:ext>
            </a:extLst>
          </p:cNvPr>
          <p:cNvSpPr txBox="1"/>
          <p:nvPr/>
        </p:nvSpPr>
        <p:spPr>
          <a:xfrm>
            <a:off x="8583891" y="40109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Darmstadt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554AE4-2105-4F49-86FF-BBFC4F0095B9}"/>
              </a:ext>
            </a:extLst>
          </p:cNvPr>
          <p:cNvSpPr txBox="1"/>
          <p:nvPr/>
        </p:nvSpPr>
        <p:spPr>
          <a:xfrm>
            <a:off x="8762650" y="461417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Stuttgart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5B35C9B-D2FE-4ACB-B933-E0BE9B1D9136}"/>
              </a:ext>
            </a:extLst>
          </p:cNvPr>
          <p:cNvSpPr txBox="1"/>
          <p:nvPr/>
        </p:nvSpPr>
        <p:spPr>
          <a:xfrm>
            <a:off x="9060471" y="4844100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Ulm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9709DF-1EB4-47C9-A0A3-972CB651FB1C}"/>
              </a:ext>
            </a:extLst>
          </p:cNvPr>
          <p:cNvSpPr txBox="1"/>
          <p:nvPr/>
        </p:nvSpPr>
        <p:spPr>
          <a:xfrm>
            <a:off x="9653454" y="49624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München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BB03D2-3289-4438-AE69-4D3392B33A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427894"/>
            <a:ext cx="360000" cy="35924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4C7639E-8D8F-43ED-9620-89783F3D5843}"/>
              </a:ext>
            </a:extLst>
          </p:cNvPr>
          <p:cNvSpPr txBox="1"/>
          <p:nvPr/>
        </p:nvSpPr>
        <p:spPr>
          <a:xfrm>
            <a:off x="10096849" y="2459927"/>
            <a:ext cx="50123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Berlin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ED84EF-81F0-4C81-A3D7-E77DC712B76E}"/>
              </a:ext>
            </a:extLst>
          </p:cNvPr>
          <p:cNvSpPr txBox="1"/>
          <p:nvPr/>
        </p:nvSpPr>
        <p:spPr>
          <a:xfrm>
            <a:off x="8426968" y="4293903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Mannheim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ADBC2EE-F193-4431-8C27-2ACCE45F04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56" y="4789626"/>
            <a:ext cx="216700" cy="2167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4E522C9-0CD8-4621-B257-A45E272A7D31}"/>
              </a:ext>
            </a:extLst>
          </p:cNvPr>
          <p:cNvSpPr txBox="1"/>
          <p:nvPr/>
        </p:nvSpPr>
        <p:spPr>
          <a:xfrm>
            <a:off x="9463856" y="4759914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Augsburg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F104864-C86A-4C0B-9E60-2011BABA64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70" y="4312170"/>
            <a:ext cx="216700" cy="216700"/>
          </a:xfrm>
          <a:prstGeom prst="rect">
            <a:avLst/>
          </a:prstGeom>
        </p:spPr>
      </p:pic>
      <p:pic>
        <p:nvPicPr>
          <p:cNvPr id="26" name="Inhaltsplatzhalter 11">
            <a:extLst>
              <a:ext uri="{FF2B5EF4-FFF2-40B4-BE49-F238E27FC236}">
                <a16:creationId xmlns:a16="http://schemas.microsoft.com/office/drawing/2014/main" id="{A59580AF-EEFF-496E-8AA8-93AAFD4A6B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7" b="15311"/>
          <a:stretch/>
        </p:blipFill>
        <p:spPr>
          <a:xfrm>
            <a:off x="630000" y="3549316"/>
            <a:ext cx="5364000" cy="19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1FE5D0-BA6D-4E1B-A4C7-71EBE622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2FF964-AC1C-4DF2-993C-DBC199E4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Business- &amp; Technology-Consulting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Konzeption &amp; Entwicklung individueller Softwarelösungen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Agile Vorgehensmodelle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Microservice-Architekturen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Cloud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Full-stack</a:t>
            </a:r>
            <a:r>
              <a:rPr lang="de-DE" dirty="0"/>
              <a:t> Entwicklung (Frontend &amp; Backend)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Salesforce &amp; SAP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KI, </a:t>
            </a:r>
            <a:r>
              <a:rPr lang="de-DE" dirty="0" err="1"/>
              <a:t>Machine</a:t>
            </a:r>
            <a:r>
              <a:rPr lang="de-DE" dirty="0"/>
              <a:t> Learning, Data-Mining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Service-Robotik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4D85C6-7581-41D3-8BDD-DA6EE26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6911DA-7D89-40C7-AC5C-4463C9A57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tun wir?</a:t>
            </a:r>
          </a:p>
        </p:txBody>
      </p:sp>
      <p:pic>
        <p:nvPicPr>
          <p:cNvPr id="9" name="Grafik 8" descr="Pepper">
            <a:extLst>
              <a:ext uri="{FF2B5EF4-FFF2-40B4-BE49-F238E27FC236}">
                <a16:creationId xmlns:a16="http://schemas.microsoft.com/office/drawing/2014/main" id="{0F4CD8E4-C551-4523-BF39-1CDCBA4A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73" y="2966251"/>
            <a:ext cx="4866355" cy="38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F491-F79C-488A-A085-B39807E8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34221-587E-4169-8932-FC3E64DA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Praktikums- und Werkstudentenstellen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Gastvorträge, Vorlesungen und Workshops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Masterclass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Microservices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Hybride Vorgehensmodelle: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Abschlussarbeiten, wie…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Tracing</a:t>
            </a:r>
            <a:r>
              <a:rPr lang="de-DE" dirty="0"/>
              <a:t> in </a:t>
            </a:r>
            <a:r>
              <a:rPr lang="de-DE" dirty="0" err="1"/>
              <a:t>Microservices</a:t>
            </a:r>
            <a:r>
              <a:rPr lang="de-DE" dirty="0"/>
              <a:t>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Code-basierte Dokumentation evolutionärer Software-Architekturen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Vergleich von Skalierungsvarianten für Container mit Bezug auf REST-Frameworks, Softwarearchitektur und Kommunikation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Ausarbeitung eines Konzepts zum ganzheitlichen Monitoring von </a:t>
            </a:r>
            <a:r>
              <a:rPr lang="de-DE" dirty="0" err="1"/>
              <a:t>Microservice</a:t>
            </a:r>
            <a:r>
              <a:rPr lang="de-DE" dirty="0"/>
              <a:t>-Anwendungen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C158E4-3F5A-403C-B903-5F1BEBDC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142461-B58D-4021-89AF-FF2F54724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Hochschulthemen</a:t>
            </a:r>
          </a:p>
        </p:txBody>
      </p:sp>
    </p:spTree>
    <p:extLst>
      <p:ext uri="{BB962C8B-B14F-4D97-AF65-F5344CB8AC3E}">
        <p14:creationId xmlns:p14="http://schemas.microsoft.com/office/powerpoint/2010/main" val="24317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6Onq3597E2KZoTMsR1G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laCpTyZk.7.FN_6x1wQ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B2MP4JN0q1MuuCLpcIe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QqrUc0AUK1mj695aEbG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RznTxKuE2Qa0zK4BT7x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KPhSsmSPkew1wucmmFO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VrGTwVVX0iE6maZn7x2O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c42jx19U6JcAV3RNP.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Z0YwQk0Eq0XlAifFT7.Q"/>
  <p:tag name="AUTOBUBBL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9vF4Unoo06qt.YEmj6Pz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MDoDHUs0atLLhGe1rYFg"/>
  <p:tag name="AUTOBUBBLE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6aWhV8Q0ujj_7yOOlM3w"/>
  <p:tag name="AUTOBUBBLE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_gb38y5kmt1aRhbVlxNA"/>
  <p:tag name="AUTOBUBBLE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WYQjZQYki6MIvire3sHw"/>
  <p:tag name="AUTOBUBBLE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jd..TsuuECRiaLKy7SD5A"/>
  <p:tag name="AUTOBUBBL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gnyl2Ek0C77ivKzEPK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mdt_n8gEq730TgIECLVQ"/>
  <p:tag name="AUTOBUBBLE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7V66MRakSWNHIuPMmSHA"/>
</p:tagLst>
</file>

<file path=ppt/theme/theme1.xml><?xml version="1.0" encoding="utf-8"?>
<a:theme xmlns:a="http://schemas.openxmlformats.org/drawingml/2006/main" name="eXXcellent_basic">
  <a:themeElements>
    <a:clrScheme name="eXXcellent">
      <a:dk1>
        <a:srgbClr val="666D71"/>
      </a:dk1>
      <a:lt1>
        <a:srgbClr val="FFFFFF"/>
      </a:lt1>
      <a:dk2>
        <a:srgbClr val="0060A9"/>
      </a:dk2>
      <a:lt2>
        <a:srgbClr val="FFFFFF"/>
      </a:lt2>
      <a:accent1>
        <a:srgbClr val="0060A9"/>
      </a:accent1>
      <a:accent2>
        <a:srgbClr val="C5C800"/>
      </a:accent2>
      <a:accent3>
        <a:srgbClr val="000000"/>
      </a:accent3>
      <a:accent4>
        <a:srgbClr val="A568A8"/>
      </a:accent4>
      <a:accent5>
        <a:srgbClr val="D9DBDD"/>
      </a:accent5>
      <a:accent6>
        <a:srgbClr val="F4F5F6"/>
      </a:accent6>
      <a:hlink>
        <a:srgbClr val="A568A8"/>
      </a:hlink>
      <a:folHlink>
        <a:srgbClr val="A568A8"/>
      </a:folHlink>
    </a:clrScheme>
    <a:fontScheme name="eXXcellent">
      <a:majorFont>
        <a:latin typeface="DIN OT Medium"/>
        <a:ea typeface=""/>
        <a:cs typeface=""/>
      </a:majorFont>
      <a:minorFont>
        <a:latin typeface="DIN O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</a:spPr>
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30400" indent="-230400">
          <a:spcAft>
            <a:spcPts val="300"/>
          </a:spcAft>
          <a:buClr>
            <a:schemeClr val="tx2"/>
          </a:buClr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-Fahnen.POTX" id="{CB6D7495-681A-4C5E-A55D-CD3D3441F471}" vid="{6BBC2743-8DF7-474E-BE2C-5BB979750F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webextensions/webextension1.xml><?xml version="1.0" encoding="utf-8"?>
<we:webextension xmlns:we="http://schemas.microsoft.com/office/webextensions/webextension/2010/11" id="{5A9D8C2A-5F1B-4291-8CF9-0972249C6154}">
  <we:reference id="wa104379261" version="3.0.1.1" store="en-US" storeType="OMEX"/>
  <we:alternateReferences>
    <we:reference id="wa104379261" version="3.0.1.1" store="wa104379261" storeType="OMEX"/>
  </we:alternateReferences>
  <we:properties>
    <we:property name="mentimeter-slide" value="{&quot;seriesId&quot;:&quot;7ea9444d4b3011b99c535e9d1248e60d&quot;,&quot;questionId&quot;:&quot;fdde194abcaa&quot;,&quot;link&quot;:&quot;https://www.mentimeter.com/s/7ea9444d4b3011b99c535e9d1248e60d/fdde194abcaa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Folienmaster-Fahnen</Template>
  <TotalTime>0</TotalTime>
  <Words>2554</Words>
  <Application>Microsoft Office PowerPoint</Application>
  <PresentationFormat>Breitbild</PresentationFormat>
  <Paragraphs>598</Paragraphs>
  <Slides>61</Slides>
  <Notes>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0" baseType="lpstr">
      <vt:lpstr>Arial</vt:lpstr>
      <vt:lpstr>Calibri</vt:lpstr>
      <vt:lpstr>DIN OT Light</vt:lpstr>
      <vt:lpstr>DIN OT Medium</vt:lpstr>
      <vt:lpstr>Segoe UI</vt:lpstr>
      <vt:lpstr>Symbol</vt:lpstr>
      <vt:lpstr>Wingdings</vt:lpstr>
      <vt:lpstr>eXXcellent_basic</vt:lpstr>
      <vt:lpstr>think-cell Folie</vt:lpstr>
      <vt:lpstr>eXXcellent solutions</vt:lpstr>
      <vt:lpstr>Microservices in Kubernetes</vt:lpstr>
      <vt:lpstr>PowerPoint-Präsentation</vt:lpstr>
      <vt:lpstr>Vorstellung</vt:lpstr>
      <vt:lpstr>Vorstellung</vt:lpstr>
      <vt:lpstr>Vorstellung</vt:lpstr>
      <vt:lpstr>eXXcellent solutions</vt:lpstr>
      <vt:lpstr>eXXcellent solutions</vt:lpstr>
      <vt:lpstr>eXXcellent solutions</vt:lpstr>
      <vt:lpstr>eXXcellent solutions</vt:lpstr>
      <vt:lpstr>eXXcellent solutions</vt:lpstr>
      <vt:lpstr>PowerPoint-Präsentation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PowerPoint-Präsentation</vt:lpstr>
      <vt:lpstr>Entwicklung</vt:lpstr>
      <vt:lpstr>Entwicklung</vt:lpstr>
      <vt:lpstr>Entwicklung</vt:lpstr>
      <vt:lpstr>Entwicklung</vt:lpstr>
      <vt:lpstr>Entwicklung  </vt:lpstr>
      <vt:lpstr>Entwicklung  </vt:lpstr>
      <vt:lpstr>Entwicklung</vt:lpstr>
      <vt:lpstr>Docker und Kubernetes</vt:lpstr>
      <vt:lpstr>Betrieb</vt:lpstr>
      <vt:lpstr>Betrieb</vt:lpstr>
      <vt:lpstr>Betrieb </vt:lpstr>
      <vt:lpstr>Betrieb</vt:lpstr>
      <vt:lpstr>Betrieb</vt:lpstr>
      <vt:lpstr>Betrieb</vt:lpstr>
      <vt:lpstr>Betrieb </vt:lpstr>
      <vt:lpstr>Betrieb</vt:lpstr>
      <vt:lpstr>Betrieb</vt:lpstr>
      <vt:lpstr>Deployment</vt:lpstr>
      <vt:lpstr>Betrieb</vt:lpstr>
      <vt:lpstr>PowerPoint-Präsentation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Riess</dc:creator>
  <cp:lastModifiedBy>Felix Riess</cp:lastModifiedBy>
  <cp:revision>82</cp:revision>
  <cp:lastPrinted>2017-02-27T12:37:47Z</cp:lastPrinted>
  <dcterms:created xsi:type="dcterms:W3CDTF">2020-01-29T11:00:43Z</dcterms:created>
  <dcterms:modified xsi:type="dcterms:W3CDTF">2020-02-03T14:50:50Z</dcterms:modified>
</cp:coreProperties>
</file>